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6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3" r:id="rId38"/>
    <p:sldId id="294" r:id="rId39"/>
    <p:sldId id="307" r:id="rId40"/>
    <p:sldId id="295" r:id="rId41"/>
    <p:sldId id="292" r:id="rId42"/>
    <p:sldId id="309" r:id="rId43"/>
    <p:sldId id="296" r:id="rId44"/>
    <p:sldId id="311" r:id="rId45"/>
    <p:sldId id="312" r:id="rId46"/>
    <p:sldId id="313" r:id="rId47"/>
    <p:sldId id="317" r:id="rId48"/>
    <p:sldId id="314" r:id="rId49"/>
    <p:sldId id="318" r:id="rId50"/>
    <p:sldId id="315" r:id="rId51"/>
    <p:sldId id="320" r:id="rId52"/>
    <p:sldId id="321" r:id="rId53"/>
    <p:sldId id="322" r:id="rId54"/>
    <p:sldId id="324" r:id="rId55"/>
    <p:sldId id="319" r:id="rId56"/>
    <p:sldId id="325" r:id="rId57"/>
    <p:sldId id="326" r:id="rId58"/>
    <p:sldId id="302" r:id="rId59"/>
    <p:sldId id="304" r:id="rId60"/>
    <p:sldId id="303" r:id="rId61"/>
    <p:sldId id="305" r:id="rId62"/>
    <p:sldId id="306" r:id="rId63"/>
    <p:sldId id="308" r:id="rId64"/>
    <p:sldId id="316" r:id="rId65"/>
    <p:sldId id="323" r:id="rId66"/>
    <p:sldId id="327" r:id="rId67"/>
  </p:sldIdLst>
  <p:sldSz cx="9144000" cy="5143500" type="screen16x9"/>
  <p:notesSz cx="6858000" cy="9144000"/>
  <p:embeddedFontLst>
    <p:embeddedFont>
      <p:font typeface="Caveat" panose="020B0604020202020204" charset="0"/>
      <p:regular r:id="rId69"/>
      <p:bold r:id="rId70"/>
    </p:embeddedFont>
    <p:embeddedFont>
      <p:font typeface="Raleway" pitchFamily="2" charset="0"/>
      <p:regular r:id="rId71"/>
      <p:bold r:id="rId72"/>
      <p:italic r:id="rId73"/>
      <p:boldItalic r:id="rId74"/>
    </p:embeddedFont>
    <p:embeddedFont>
      <p:font typeface="Roboto" panose="02000000000000000000" pitchFamily="2" charset="0"/>
      <p:regular r:id="rId75"/>
      <p:bold r:id="rId76"/>
      <p:italic r:id="rId77"/>
      <p:boldItalic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79" roundtripDataSignature="AMtx7mjUH2NHpXiY65wP1tTsdwZITSDYc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FEE69D4-6080-49D8-BD82-BF37506E2AB9}">
  <a:tblStyle styleId="{BFEE69D4-6080-49D8-BD82-BF37506E2AB9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3" autoAdjust="0"/>
    <p:restoredTop sz="94660"/>
  </p:normalViewPr>
  <p:slideViewPr>
    <p:cSldViewPr snapToGrid="0">
      <p:cViewPr varScale="1">
        <p:scale>
          <a:sx n="76" d="100"/>
          <a:sy n="76" d="100"/>
        </p:scale>
        <p:origin x="102" y="3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6.fntdata"/><Relationship Id="rId79" Type="http://customschemas.google.com/relationships/presentationmetadata" Target="metadata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ad1d38db0f_0_1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5" name="Google Shape;235;g2ad1d38db0f_0_1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ad1d38db0f_0_1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g2ad1d38db0f_0_1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ad1d38db0f_0_1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g2ad1d38db0f_0_1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ad1d38db0f_0_1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g2ad1d38db0f_0_1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ad1d38db0f_0_1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9" name="Google Shape;329;g2ad1d38db0f_0_1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ad1d38db0f_0_1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g2ad1d38db0f_0_1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ad1d38db0f_0_1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g2ad1d38db0f_0_1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ad1d38db0f_0_1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5" name="Google Shape;385;g2ad1d38db0f_0_1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ad1d38db0f_0_13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7" name="Google Shape;407;g2ad1d38db0f_0_13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ad1d38db0f_0_1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0" name="Google Shape;430;g2ad1d38db0f_0_13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2ad1d38db0f_0_13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3" name="Google Shape;453;g2ad1d38db0f_0_13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2ad1d38db0f_0_13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6" name="Google Shape;476;g2ad1d38db0f_0_13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2ad1d38db0f_0_1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1" name="Google Shape;501;g2ad1d38db0f_0_1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ad1d38db0f_0_14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6" name="Google Shape;526;g2ad1d38db0f_0_14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ad1d38db0f_0_14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8" name="Google Shape;548;g2ad1d38db0f_0_14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2ad1d38db0f_0_1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7" name="Google Shape;557;g2ad1d38db0f_0_1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ad1d38db0f_0_1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1" name="Google Shape;581;g2ad1d38db0f_0_1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2ad1d38db0f_0_15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4" name="Google Shape;604;g2ad1d38db0f_0_15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ad1d38db0f_0_15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8" name="Google Shape;628;g2ad1d38db0f_0_15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ad1d38db0f_0_16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2" name="Google Shape;652;g2ad1d38db0f_0_16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ad1d38db0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" name="Google Shape;75;g2ad1d38db0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ad1d38db0f_0_16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6" name="Google Shape;676;g2ad1d38db0f_0_16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ad1d38db0f_0_16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0" name="Google Shape;700;g2ad1d38db0f_0_16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2ad1d38db0f_0_16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4" name="Google Shape;724;g2ad1d38db0f_0_16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ad1d38db0f_0_17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7" name="Google Shape;747;g2ad1d38db0f_0_17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2ad1d38db0f_0_1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6" name="Google Shape;756;g2ad1d38db0f_0_1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2ad1d38db0f_0_17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9" name="Google Shape;779;g2ad1d38db0f_0_17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2ad1d38db0f_0_1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2" name="Google Shape;802;g2ad1d38db0f_0_1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2ad1d38db0f_0_19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8" name="Google Shape;848;g2ad1d38db0f_0_19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2ad1d38db0f_0_19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7" name="Google Shape;857;g2ad1d38db0f_0_19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2ad1d38db0f_0_1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1" name="Google Shape;901;g2ad1d38db0f_0_1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0144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ad1d38db0f_0_8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7" name="Google Shape;97;g2ad1d38db0f_0_8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2ad1d38db0f_0_20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9" name="Google Shape;879;g2ad1d38db0f_0_20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ad1d38db0f_0_17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5" name="Google Shape;825;g2ad1d38db0f_0_17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2ad1d38db0f_0_19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8" name="Google Shape;848;g2ad1d38db0f_0_19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05066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2ad1d38db0f_0_1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1" name="Google Shape;901;g2ad1d38db0f_0_1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g2ad1d38db0f_0_1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1" name="Google Shape;901;g2ad1d38db0f_0_1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21697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2ad1d38db0f_0_19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8" name="Google Shape;848;g2ad1d38db0f_0_19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77873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2ad1d38db0f_0_19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8" name="Google Shape;848;g2ad1d38db0f_0_19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97590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7" name="Google Shape;102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" name="Google Shape;10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ad1d38db0f_0_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g2ad1d38db0f_0_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ad1d38db0f_0_8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2ad1d38db0f_0_8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ad1d38db0f_0_9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6" name="Google Shape;176;g2ad1d38db0f_0_9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ad1d38db0f_0_1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4" name="Google Shape;204;g2ad1d38db0f_0_1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2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42ad20635b_0_15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3" name="Google Shape;53;g242ad20635b_0_1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g242ad20635b_0_1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1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kaggle.com/datasets/rounakbanik/the-movies-dataset/data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kaggle.com/datasets/rounakbanik/the-movies-dataset/data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2"/>
          <p:cNvPicPr preferRelativeResize="0"/>
          <p:nvPr/>
        </p:nvPicPr>
        <p:blipFill rotWithShape="1">
          <a:blip r:embed="rId3">
            <a:alphaModFix/>
          </a:blip>
          <a:srcRect t="8533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2"/>
          <p:cNvSpPr/>
          <p:nvPr/>
        </p:nvSpPr>
        <p:spPr>
          <a:xfrm>
            <a:off x="0" y="-6900"/>
            <a:ext cx="9144000" cy="5157300"/>
          </a:xfrm>
          <a:prstGeom prst="rect">
            <a:avLst/>
          </a:prstGeom>
          <a:solidFill>
            <a:srgbClr val="18919B">
              <a:alpha val="7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"/>
          <p:cNvSpPr txBox="1"/>
          <p:nvPr/>
        </p:nvSpPr>
        <p:spPr>
          <a:xfrm>
            <a:off x="7619675" y="2004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62" name="Google Shape;62;p2"/>
          <p:cNvPicPr preferRelativeResize="0"/>
          <p:nvPr/>
        </p:nvPicPr>
        <p:blipFill rotWithShape="1">
          <a:blip r:embed="rId4">
            <a:alphaModFix/>
          </a:blip>
          <a:srcRect l="20890" t="40502" r="19610" b="36591"/>
          <a:stretch/>
        </p:blipFill>
        <p:spPr>
          <a:xfrm>
            <a:off x="435526" y="200400"/>
            <a:ext cx="1023954" cy="394199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2"/>
          <p:cNvSpPr txBox="1"/>
          <p:nvPr/>
        </p:nvSpPr>
        <p:spPr>
          <a:xfrm>
            <a:off x="370175" y="1767250"/>
            <a:ext cx="8061900" cy="17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Arial"/>
              <a:buNone/>
            </a:pPr>
            <a:r>
              <a:rPr lang="en" sz="5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Mission: Movie Analytics for Data Scientist</a:t>
            </a:r>
            <a:endParaRPr sz="50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Google Shape;237;g2ad1d38db0f_0_1113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238" name="Google Shape;238;g2ad1d38db0f_0_1113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g2ad1d38db0f_0_1113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g2ad1d38db0f_0_1113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1" name="Google Shape;241;g2ad1d38db0f_0_1113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242" name="Google Shape;242;g2ad1d38db0f_0_1113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g2ad1d38db0f_0_1113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g2ad1d38db0f_0_1113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g2ad1d38db0f_0_1113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g2ad1d38db0f_0_1113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g2ad1d38db0f_0_1113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g2ad1d38db0f_0_1113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g2ad1d38db0f_0_1113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g2ad1d38db0f_0_1113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1" name="Google Shape;251;g2ad1d38db0f_0_1113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52" name="Google Shape;252;g2ad1d38db0f_0_1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g2ad1d38db0f_0_1113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Menampilkan Data</a:t>
            </a:r>
            <a:endParaRPr sz="3600" b="1" i="0" u="none" strike="noStrike" cap="non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4" name="Google Shape;254;g2ad1d38db0f_0_11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98800" y="903173"/>
            <a:ext cx="7346400" cy="243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g2ad1d38db0f_0_1113"/>
          <p:cNvSpPr txBox="1"/>
          <p:nvPr/>
        </p:nvSpPr>
        <p:spPr>
          <a:xfrm>
            <a:off x="359325" y="3514538"/>
            <a:ext cx="83142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-"/>
            </a:pPr>
            <a:r>
              <a:rPr lang="en" sz="1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Menampilkan </a:t>
            </a:r>
            <a:r>
              <a:rPr lang="en" sz="1400" i="1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 </a:t>
            </a:r>
            <a:r>
              <a:rPr lang="en" sz="1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 pertama menggunakan method </a:t>
            </a:r>
            <a:r>
              <a:rPr lang="en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.head(jumla hdata)</a:t>
            </a:r>
            <a:endParaRPr sz="14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-"/>
            </a:pPr>
            <a:r>
              <a:rPr lang="en" sz="1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Menampilkan </a:t>
            </a:r>
            <a:r>
              <a:rPr lang="en" sz="1400" i="1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 </a:t>
            </a:r>
            <a:r>
              <a:rPr lang="en" sz="1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 terakhir menggunakan method </a:t>
            </a:r>
            <a:r>
              <a:rPr lang="en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.tail(jumla hdata)</a:t>
            </a:r>
            <a:endParaRPr sz="14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Char char="-"/>
            </a:pPr>
            <a:r>
              <a:rPr lang="en" sz="1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Menampilkan </a:t>
            </a:r>
            <a:r>
              <a:rPr lang="en" sz="1400" i="1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 </a:t>
            </a:r>
            <a:r>
              <a:rPr lang="en" sz="1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 secara acak  menggunakan method </a:t>
            </a:r>
            <a:r>
              <a:rPr lang="en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.sample(jumla hdata)</a:t>
            </a:r>
            <a:endParaRPr sz="14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0" name="Google Shape;260;g2ad1d38db0f_0_1147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261" name="Google Shape;261;g2ad1d38db0f_0_1147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g2ad1d38db0f_0_1147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g2ad1d38db0f_0_1147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64" name="Google Shape;264;g2ad1d38db0f_0_1147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265" name="Google Shape;265;g2ad1d38db0f_0_1147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g2ad1d38db0f_0_1147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g2ad1d38db0f_0_1147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g2ad1d38db0f_0_1147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g2ad1d38db0f_0_1147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g2ad1d38db0f_0_1147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g2ad1d38db0f_0_1147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2ad1d38db0f_0_1147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g2ad1d38db0f_0_1147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4" name="Google Shape;274;g2ad1d38db0f_0_1147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75" name="Google Shape;275;g2ad1d38db0f_0_11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g2ad1d38db0f_0_1147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Data Info</a:t>
            </a:r>
            <a:endParaRPr sz="3600" b="1" i="0" u="none" strike="noStrike" cap="non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77" name="Google Shape;277;g2ad1d38db0f_0_11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1063" y="152400"/>
            <a:ext cx="4154249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2ad1d38db0f_0_1147"/>
          <p:cNvSpPr txBox="1"/>
          <p:nvPr/>
        </p:nvSpPr>
        <p:spPr>
          <a:xfrm>
            <a:off x="359313" y="955225"/>
            <a:ext cx="3039300" cy="190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Informasi yang bisa didapatkan:</a:t>
            </a:r>
            <a:endParaRPr sz="14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 sz="1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Jumlah baris dan kolom</a:t>
            </a:r>
            <a:endParaRPr sz="1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 sz="1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Nama kolom</a:t>
            </a:r>
            <a:endParaRPr sz="1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 sz="1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Kelengkapan data pada setiap kolom</a:t>
            </a:r>
            <a:endParaRPr sz="1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 sz="1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Tipe data setiap kolom</a:t>
            </a:r>
            <a:endParaRPr sz="1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 sz="1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Penggunaan ruang penyimpanan </a:t>
            </a:r>
            <a:endParaRPr sz="1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283;g2ad1d38db0f_0_1173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284" name="Google Shape;284;g2ad1d38db0f_0_1173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g2ad1d38db0f_0_1173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g2ad1d38db0f_0_1173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7" name="Google Shape;287;g2ad1d38db0f_0_1173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288" name="Google Shape;288;g2ad1d38db0f_0_1173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g2ad1d38db0f_0_1173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g2ad1d38db0f_0_1173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g2ad1d38db0f_0_1173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g2ad1d38db0f_0_1173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g2ad1d38db0f_0_1173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g2ad1d38db0f_0_1173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g2ad1d38db0f_0_1173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g2ad1d38db0f_0_1173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7" name="Google Shape;297;g2ad1d38db0f_0_1173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98" name="Google Shape;298;g2ad1d38db0f_0_11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2ad1d38db0f_0_1173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Data Index</a:t>
            </a:r>
            <a:endParaRPr sz="3600" b="1" i="0" u="none" strike="noStrike" cap="non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0" name="Google Shape;300;g2ad1d38db0f_0_1173"/>
          <p:cNvSpPr txBox="1"/>
          <p:nvPr/>
        </p:nvSpPr>
        <p:spPr>
          <a:xfrm>
            <a:off x="294575" y="3416600"/>
            <a:ext cx="3752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.reset_index()</a:t>
            </a:r>
            <a:endParaRPr sz="1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Melakukan reset dari index yang ada sekarang, bisa menggunakan parameter </a:t>
            </a:r>
            <a:r>
              <a:rPr lang="en" sz="1400" i="1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drop = True</a:t>
            </a:r>
            <a:r>
              <a:rPr lang="en" sz="1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untuk menghapus</a:t>
            </a:r>
            <a:endParaRPr sz="1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1" name="Google Shape;301;g2ad1d38db0f_0_1173"/>
          <p:cNvSpPr txBox="1"/>
          <p:nvPr/>
        </p:nvSpPr>
        <p:spPr>
          <a:xfrm>
            <a:off x="294575" y="2406750"/>
            <a:ext cx="3752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.set_index()</a:t>
            </a:r>
            <a:endParaRPr sz="1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Membuat nama indeks berdasarkan kolom tertentu, akan tetapi nama ini harus </a:t>
            </a:r>
            <a:r>
              <a:rPr lang="en" sz="1400" i="1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unique</a:t>
            </a:r>
            <a:endParaRPr sz="1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2" name="Google Shape;302;g2ad1d38db0f_0_1173"/>
          <p:cNvSpPr txBox="1"/>
          <p:nvPr/>
        </p:nvSpPr>
        <p:spPr>
          <a:xfrm>
            <a:off x="294575" y="966100"/>
            <a:ext cx="37527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.index</a:t>
            </a:r>
            <a:endParaRPr sz="1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Menampilkan nama index atau nama baris yang ada pada data, secara </a:t>
            </a:r>
            <a:r>
              <a:rPr lang="en" sz="1400" i="1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default</a:t>
            </a:r>
            <a:r>
              <a:rPr lang="en" sz="1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ia akan menggunakan angka dimulai dari 0 - jumlah data - 1</a:t>
            </a:r>
            <a:endParaRPr sz="1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3" name="Google Shape;303;g2ad1d38db0f_0_11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11000" y="152400"/>
            <a:ext cx="3357466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oogle Shape;308;g2ad1d38db0f_0_1199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309" name="Google Shape;309;g2ad1d38db0f_0_1199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g2ad1d38db0f_0_1199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g2ad1d38db0f_0_1199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2" name="Google Shape;312;g2ad1d38db0f_0_1199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313" name="Google Shape;313;g2ad1d38db0f_0_1199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g2ad1d38db0f_0_1199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g2ad1d38db0f_0_1199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g2ad1d38db0f_0_1199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g2ad1d38db0f_0_1199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g2ad1d38db0f_0_1199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g2ad1d38db0f_0_1199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g2ad1d38db0f_0_1199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g2ad1d38db0f_0_1199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2" name="Google Shape;322;g2ad1d38db0f_0_1199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23" name="Google Shape;323;g2ad1d38db0f_0_11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g2ad1d38db0f_0_1199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Data Columns</a:t>
            </a:r>
            <a:endParaRPr sz="3600" b="1" i="0" u="none" strike="noStrike" cap="non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5" name="Google Shape;325;g2ad1d38db0f_0_1199"/>
          <p:cNvSpPr txBox="1"/>
          <p:nvPr/>
        </p:nvSpPr>
        <p:spPr>
          <a:xfrm>
            <a:off x="294575" y="966100"/>
            <a:ext cx="3752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.columns </a:t>
            </a:r>
            <a:endParaRPr sz="1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Menampilkan nama kolom yang ada</a:t>
            </a:r>
            <a:endParaRPr sz="1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26" name="Google Shape;326;g2ad1d38db0f_0_119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4200" y="2081825"/>
            <a:ext cx="7694374" cy="203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1" name="Google Shape;331;g2ad1d38db0f_0_1231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332" name="Google Shape;332;g2ad1d38db0f_0_1231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g2ad1d38db0f_0_1231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g2ad1d38db0f_0_1231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5" name="Google Shape;335;g2ad1d38db0f_0_1231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336" name="Google Shape;336;g2ad1d38db0f_0_1231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g2ad1d38db0f_0_1231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g2ad1d38db0f_0_1231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g2ad1d38db0f_0_1231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g2ad1d38db0f_0_1231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g2ad1d38db0f_0_1231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g2ad1d38db0f_0_1231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g2ad1d38db0f_0_1231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g2ad1d38db0f_0_1231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5" name="Google Shape;345;g2ad1d38db0f_0_1231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46" name="Google Shape;346;g2ad1d38db0f_0_12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g2ad1d38db0f_0_1231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Data Columns</a:t>
            </a:r>
            <a:endParaRPr sz="3600" b="1" i="0" u="none" strike="noStrike" cap="non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8" name="Google Shape;348;g2ad1d38db0f_0_1231"/>
          <p:cNvSpPr txBox="1"/>
          <p:nvPr/>
        </p:nvSpPr>
        <p:spPr>
          <a:xfrm>
            <a:off x="359325" y="1183125"/>
            <a:ext cx="3752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.head(</a:t>
            </a:r>
            <a:r>
              <a:rPr lang="en" sz="1400" b="1" i="1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 </a:t>
            </a:r>
            <a:endParaRPr sz="1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Menampilkan </a:t>
            </a:r>
            <a:r>
              <a:rPr lang="en" sz="1400" i="1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" sz="1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data pertama</a:t>
            </a:r>
            <a:endParaRPr sz="1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9" name="Google Shape;349;g2ad1d38db0f_0_1231"/>
          <p:cNvSpPr txBox="1"/>
          <p:nvPr/>
        </p:nvSpPr>
        <p:spPr>
          <a:xfrm>
            <a:off x="359325" y="1977275"/>
            <a:ext cx="3752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.tail(</a:t>
            </a:r>
            <a:r>
              <a:rPr lang="en" sz="1400" b="1" i="1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 </a:t>
            </a:r>
            <a:endParaRPr sz="1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Menampilkan </a:t>
            </a:r>
            <a:r>
              <a:rPr lang="en" sz="1400" i="1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" sz="1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data terakhir</a:t>
            </a:r>
            <a:endParaRPr sz="1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0" name="Google Shape;350;g2ad1d38db0f_0_1231"/>
          <p:cNvSpPr txBox="1"/>
          <p:nvPr/>
        </p:nvSpPr>
        <p:spPr>
          <a:xfrm>
            <a:off x="359325" y="2771425"/>
            <a:ext cx="3752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.tail(</a:t>
            </a:r>
            <a:r>
              <a:rPr lang="en" sz="1400" b="1" i="1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 </a:t>
            </a:r>
            <a:endParaRPr sz="1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Menampilkan </a:t>
            </a:r>
            <a:r>
              <a:rPr lang="en" sz="1400" i="1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</a:t>
            </a:r>
            <a:r>
              <a:rPr lang="en" sz="1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data terakhir</a:t>
            </a:r>
            <a:endParaRPr sz="1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5" name="Google Shape;355;g2ad1d38db0f_0_1259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356" name="Google Shape;356;g2ad1d38db0f_0_1259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g2ad1d38db0f_0_1259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g2ad1d38db0f_0_1259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9" name="Google Shape;359;g2ad1d38db0f_0_1259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360" name="Google Shape;360;g2ad1d38db0f_0_1259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g2ad1d38db0f_0_1259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g2ad1d38db0f_0_1259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g2ad1d38db0f_0_1259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g2ad1d38db0f_0_1259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g2ad1d38db0f_0_1259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g2ad1d38db0f_0_1259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g2ad1d38db0f_0_1259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g2ad1d38db0f_0_1259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9" name="Google Shape;369;g2ad1d38db0f_0_1259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70" name="Google Shape;370;g2ad1d38db0f_0_12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g2ad1d38db0f_0_1259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Slicing Data</a:t>
            </a:r>
            <a:endParaRPr sz="3600" b="1" i="0" u="none" strike="noStrike" cap="non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" name="Google Shape;372;g2ad1d38db0f_0_1259"/>
          <p:cNvSpPr txBox="1"/>
          <p:nvPr/>
        </p:nvSpPr>
        <p:spPr>
          <a:xfrm>
            <a:off x="334825" y="904300"/>
            <a:ext cx="4651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.loc[index, columns]</a:t>
            </a:r>
            <a:endParaRPr sz="1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Menampilkan nama suatu indeks dan kolom tertentu</a:t>
            </a:r>
            <a:endParaRPr sz="1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73" name="Google Shape;373;g2ad1d38db0f_0_125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4825" y="1519900"/>
            <a:ext cx="7695098" cy="317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" name="Google Shape;378;g2ad1d38db0f_0_1284"/>
          <p:cNvPicPr preferRelativeResize="0"/>
          <p:nvPr/>
        </p:nvPicPr>
        <p:blipFill rotWithShape="1">
          <a:blip r:embed="rId3">
            <a:alphaModFix/>
          </a:blip>
          <a:srcRect t="27140" r="2856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g2ad1d38db0f_0_1284"/>
          <p:cNvSpPr/>
          <p:nvPr/>
        </p:nvSpPr>
        <p:spPr>
          <a:xfrm>
            <a:off x="0" y="-6900"/>
            <a:ext cx="9144000" cy="5157300"/>
          </a:xfrm>
          <a:prstGeom prst="rect">
            <a:avLst/>
          </a:prstGeom>
          <a:solidFill>
            <a:srgbClr val="18919B">
              <a:alpha val="75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g2ad1d38db0f_0_1284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81" name="Google Shape;381;g2ad1d38db0f_0_1284"/>
          <p:cNvPicPr preferRelativeResize="0"/>
          <p:nvPr/>
        </p:nvPicPr>
        <p:blipFill rotWithShape="1">
          <a:blip r:embed="rId4">
            <a:alphaModFix/>
          </a:blip>
          <a:srcRect l="20890" t="40502" r="19610" b="36592"/>
          <a:stretch/>
        </p:blipFill>
        <p:spPr>
          <a:xfrm>
            <a:off x="8333975" y="4803800"/>
            <a:ext cx="682624" cy="262799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g2ad1d38db0f_0_1284"/>
          <p:cNvSpPr txBox="1"/>
          <p:nvPr/>
        </p:nvSpPr>
        <p:spPr>
          <a:xfrm>
            <a:off x="308475" y="1986900"/>
            <a:ext cx="81375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6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Preparation #1</a:t>
            </a:r>
            <a:endParaRPr sz="64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" name="Google Shape;387;g2ad1d38db0f_0_1292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388" name="Google Shape;388;g2ad1d38db0f_0_1292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g2ad1d38db0f_0_1292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g2ad1d38db0f_0_1292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1" name="Google Shape;391;g2ad1d38db0f_0_1292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392" name="Google Shape;392;g2ad1d38db0f_0_1292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g2ad1d38db0f_0_1292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g2ad1d38db0f_0_1292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g2ad1d38db0f_0_1292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g2ad1d38db0f_0_1292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g2ad1d38db0f_0_1292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g2ad1d38db0f_0_1292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g2ad1d38db0f_0_1292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g2ad1d38db0f_0_1292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1" name="Google Shape;401;g2ad1d38db0f_0_1292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402" name="Google Shape;402;g2ad1d38db0f_0_12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g2ad1d38db0f_0_1292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Konversi Tipe Data</a:t>
            </a:r>
            <a:endParaRPr sz="3600" b="1" i="0" u="none" strike="noStrike" cap="non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04" name="Google Shape;404;g2ad1d38db0f_0_1292"/>
          <p:cNvGraphicFramePr/>
          <p:nvPr/>
        </p:nvGraphicFramePr>
        <p:xfrm>
          <a:off x="2440100" y="1581250"/>
          <a:ext cx="4457450" cy="1981050"/>
        </p:xfrm>
        <a:graphic>
          <a:graphicData uri="http://schemas.openxmlformats.org/drawingml/2006/table">
            <a:tbl>
              <a:tblPr>
                <a:noFill/>
                <a:tableStyleId>{BFEE69D4-6080-49D8-BD82-BF37506E2AB9}</a:tableStyleId>
              </a:tblPr>
              <a:tblGrid>
                <a:gridCol w="119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16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1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/>
                        <a:t>Tipe</a:t>
                      </a:r>
                      <a:endParaRPr sz="14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/>
                        <a:t>.astype()</a:t>
                      </a:r>
                      <a:endParaRPr sz="14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/>
                        <a:t>.to_{type}</a:t>
                      </a:r>
                      <a:endParaRPr sz="1400" b="1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numeric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Int, float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.to_numeric()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boolean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bool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.to_string()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string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str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datetime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.to_datetime()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9" name="Google Shape;409;g2ad1d38db0f_0_1324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410" name="Google Shape;410;g2ad1d38db0f_0_1324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g2ad1d38db0f_0_1324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g2ad1d38db0f_0_1324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3" name="Google Shape;413;g2ad1d38db0f_0_1324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414" name="Google Shape;414;g2ad1d38db0f_0_1324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g2ad1d38db0f_0_1324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g2ad1d38db0f_0_1324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g2ad1d38db0f_0_1324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g2ad1d38db0f_0_1324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g2ad1d38db0f_0_1324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g2ad1d38db0f_0_1324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g2ad1d38db0f_0_1324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g2ad1d38db0f_0_1324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3" name="Google Shape;423;g2ad1d38db0f_0_1324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424" name="Google Shape;424;g2ad1d38db0f_0_13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g2ad1d38db0f_0_1324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Cek Nilai Data</a:t>
            </a:r>
            <a:endParaRPr sz="3600" b="1" i="0" u="none" strike="noStrike" cap="non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6" name="Google Shape;426;g2ad1d38db0f_0_13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9325" y="2179138"/>
            <a:ext cx="5825800" cy="10083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g2ad1d38db0f_0_1324"/>
          <p:cNvSpPr txBox="1"/>
          <p:nvPr/>
        </p:nvSpPr>
        <p:spPr>
          <a:xfrm>
            <a:off x="359325" y="1230475"/>
            <a:ext cx="3752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.unique()</a:t>
            </a:r>
            <a:endParaRPr sz="1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Melihat daftar nilai yang ada pada data, terutama data teks</a:t>
            </a:r>
            <a:endParaRPr sz="1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g2ad1d38db0f_0_1349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433" name="Google Shape;433;g2ad1d38db0f_0_1349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g2ad1d38db0f_0_1349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g2ad1d38db0f_0_1349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6" name="Google Shape;436;g2ad1d38db0f_0_1349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437" name="Google Shape;437;g2ad1d38db0f_0_1349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g2ad1d38db0f_0_1349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g2ad1d38db0f_0_1349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g2ad1d38db0f_0_1349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g2ad1d38db0f_0_1349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g2ad1d38db0f_0_1349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g2ad1d38db0f_0_1349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g2ad1d38db0f_0_1349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g2ad1d38db0f_0_1349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6" name="Google Shape;446;g2ad1d38db0f_0_1349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447" name="Google Shape;447;g2ad1d38db0f_0_13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g2ad1d38db0f_0_1349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Filter</a:t>
            </a:r>
            <a:endParaRPr sz="3600" b="1" i="0" u="none" strike="noStrike" cap="non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49" name="Google Shape;449;g2ad1d38db0f_0_13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91325" y="1715838"/>
            <a:ext cx="3476624" cy="171182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50" name="Google Shape;450;g2ad1d38db0f_0_1349"/>
          <p:cNvGraphicFramePr/>
          <p:nvPr/>
        </p:nvGraphicFramePr>
        <p:xfrm>
          <a:off x="477450" y="903175"/>
          <a:ext cx="4094550" cy="3760420"/>
        </p:xfrm>
        <a:graphic>
          <a:graphicData uri="http://schemas.openxmlformats.org/drawingml/2006/table">
            <a:tbl>
              <a:tblPr>
                <a:noFill/>
                <a:tableStyleId>{BFEE69D4-6080-49D8-BD82-BF37506E2AB9}</a:tableStyleId>
              </a:tblPr>
              <a:tblGrid>
                <a:gridCol w="1044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50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0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300" b="1" u="none" strike="noStrike" cap="none"/>
                        <a:t>Logika</a:t>
                      </a:r>
                      <a:endParaRPr sz="1300" b="1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300" b="1" u="none" strike="noStrike" cap="none"/>
                        <a:t>Fungsi</a:t>
                      </a:r>
                      <a:endParaRPr sz="1300" b="1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0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 u="none" strike="noStrike" cap="none"/>
                        <a:t>&gt;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 u="none" strike="noStrike" cap="none"/>
                        <a:t>Lebih besar dari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0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 u="none" strike="noStrike" cap="none"/>
                        <a:t>&lt;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 u="none" strike="noStrike" cap="none"/>
                        <a:t>Lebih kecil dari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0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 u="none" strike="noStrike" cap="none"/>
                        <a:t>&gt;=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 u="none" strike="noStrike" cap="none"/>
                        <a:t>Lebih besar dari sama dengan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0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 u="none" strike="noStrike" cap="none"/>
                        <a:t>&lt;=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 u="none" strike="noStrike" cap="none"/>
                        <a:t>Lebih kecil dari sama dengan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0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 u="none" strike="noStrike" cap="none"/>
                        <a:t>==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 u="none" strike="noStrike" cap="none"/>
                        <a:t>Sama dengan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0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 u="none" strike="noStrike" cap="none"/>
                        <a:t>!=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 u="none" strike="noStrike" cap="none"/>
                        <a:t>TIdak sama dengan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0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 u="none" strike="noStrike" cap="none"/>
                        <a:t>~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 u="none" strike="noStrike" cap="none"/>
                        <a:t>Not, negasi, bukan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05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 u="none" strike="noStrike" cap="none"/>
                        <a:t>&amp;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 u="none" strike="noStrike" cap="none"/>
                        <a:t>Dan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17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 u="none" strike="noStrike" cap="none"/>
                        <a:t>|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000" u="none" strike="noStrike" cap="none"/>
                        <a:t>Atau</a:t>
                      </a:r>
                      <a:endParaRPr sz="10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Google Shape;68;p5"/>
          <p:cNvPicPr preferRelativeResize="0"/>
          <p:nvPr/>
        </p:nvPicPr>
        <p:blipFill rotWithShape="1">
          <a:blip r:embed="rId3">
            <a:alphaModFix/>
          </a:blip>
          <a:srcRect t="27140" r="2855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5"/>
          <p:cNvSpPr/>
          <p:nvPr/>
        </p:nvSpPr>
        <p:spPr>
          <a:xfrm>
            <a:off x="0" y="-6900"/>
            <a:ext cx="9144000" cy="5157300"/>
          </a:xfrm>
          <a:prstGeom prst="rect">
            <a:avLst/>
          </a:prstGeom>
          <a:solidFill>
            <a:srgbClr val="18919B">
              <a:alpha val="7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5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71" name="Google Shape;71;p5"/>
          <p:cNvPicPr preferRelativeResize="0"/>
          <p:nvPr/>
        </p:nvPicPr>
        <p:blipFill rotWithShape="1">
          <a:blip r:embed="rId4">
            <a:alphaModFix/>
          </a:blip>
          <a:srcRect l="20890" t="40502" r="19610" b="36591"/>
          <a:stretch/>
        </p:blipFill>
        <p:spPr>
          <a:xfrm>
            <a:off x="8333975" y="4803800"/>
            <a:ext cx="682624" cy="262799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5"/>
          <p:cNvSpPr txBox="1"/>
          <p:nvPr/>
        </p:nvSpPr>
        <p:spPr>
          <a:xfrm>
            <a:off x="308475" y="1986900"/>
            <a:ext cx="81375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6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Instruksi Umum</a:t>
            </a:r>
            <a:endParaRPr sz="64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5" name="Google Shape;455;g2ad1d38db0f_0_1373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456" name="Google Shape;456;g2ad1d38db0f_0_1373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g2ad1d38db0f_0_1373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g2ad1d38db0f_0_1373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9" name="Google Shape;459;g2ad1d38db0f_0_1373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460" name="Google Shape;460;g2ad1d38db0f_0_1373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g2ad1d38db0f_0_1373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g2ad1d38db0f_0_1373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g2ad1d38db0f_0_1373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g2ad1d38db0f_0_1373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g2ad1d38db0f_0_1373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g2ad1d38db0f_0_1373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g2ad1d38db0f_0_1373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g2ad1d38db0f_0_1373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9" name="Google Shape;469;g2ad1d38db0f_0_1373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470" name="Google Shape;470;g2ad1d38db0f_0_13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g2ad1d38db0f_0_1373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Sorting </a:t>
            </a:r>
            <a:endParaRPr sz="3600" b="1" i="0" u="none" strike="noStrike" cap="non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2" name="Google Shape;472;g2ad1d38db0f_0_1373"/>
          <p:cNvSpPr txBox="1"/>
          <p:nvPr/>
        </p:nvSpPr>
        <p:spPr>
          <a:xfrm>
            <a:off x="202550" y="904925"/>
            <a:ext cx="7197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.sort_values(by = [columns], ascending)</a:t>
            </a:r>
            <a:endParaRPr sz="1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Mengurutkan data berdasarkan kolom, ascending bernilai True jika diurutkan dari kecil ke terbesar, bernilai False jika diurutkan dari besar ke kecil</a:t>
            </a:r>
            <a:endParaRPr sz="1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3" name="Google Shape;473;g2ad1d38db0f_0_13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1075" y="1853600"/>
            <a:ext cx="6075313" cy="27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" name="Google Shape;478;g2ad1d38db0f_0_1396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479" name="Google Shape;479;g2ad1d38db0f_0_1396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g2ad1d38db0f_0_1396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g2ad1d38db0f_0_1396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2" name="Google Shape;482;g2ad1d38db0f_0_1396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483" name="Google Shape;483;g2ad1d38db0f_0_1396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g2ad1d38db0f_0_1396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g2ad1d38db0f_0_1396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g2ad1d38db0f_0_1396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g2ad1d38db0f_0_1396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g2ad1d38db0f_0_1396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g2ad1d38db0f_0_1396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0" name="Google Shape;490;g2ad1d38db0f_0_1396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1" name="Google Shape;491;g2ad1d38db0f_0_1396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92" name="Google Shape;492;g2ad1d38db0f_0_1396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493" name="Google Shape;493;g2ad1d38db0f_0_13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494" name="Google Shape;494;g2ad1d38db0f_0_1396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Duplikasi Data</a:t>
            </a:r>
            <a:endParaRPr sz="3600" b="1" i="0" u="none" strike="noStrike" cap="non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5" name="Google Shape;495;g2ad1d38db0f_0_1396"/>
          <p:cNvSpPr txBox="1"/>
          <p:nvPr/>
        </p:nvSpPr>
        <p:spPr>
          <a:xfrm>
            <a:off x="359325" y="3491575"/>
            <a:ext cx="3752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.duplicated().sum()</a:t>
            </a:r>
            <a:endParaRPr sz="1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Menghitung data yang duplikat</a:t>
            </a:r>
            <a:endParaRPr sz="1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6" name="Google Shape;496;g2ad1d38db0f_0_1396"/>
          <p:cNvPicPr preferRelativeResize="0"/>
          <p:nvPr/>
        </p:nvPicPr>
        <p:blipFill rotWithShape="1">
          <a:blip r:embed="rId4">
            <a:alphaModFix/>
          </a:blip>
          <a:srcRect t="8240"/>
          <a:stretch/>
        </p:blipFill>
        <p:spPr>
          <a:xfrm>
            <a:off x="464775" y="832825"/>
            <a:ext cx="5684674" cy="2461775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g2ad1d38db0f_0_1396"/>
          <p:cNvSpPr txBox="1"/>
          <p:nvPr/>
        </p:nvSpPr>
        <p:spPr>
          <a:xfrm>
            <a:off x="359325" y="4188200"/>
            <a:ext cx="3752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.duplicated(keep = False)</a:t>
            </a:r>
            <a:endParaRPr sz="1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Mengidentifikasi data yang duplikat</a:t>
            </a:r>
            <a:endParaRPr sz="1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" name="Google Shape;498;g2ad1d38db0f_0_1396"/>
          <p:cNvSpPr txBox="1"/>
          <p:nvPr/>
        </p:nvSpPr>
        <p:spPr>
          <a:xfrm>
            <a:off x="4112025" y="3572600"/>
            <a:ext cx="3752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drop_duplicates()</a:t>
            </a:r>
            <a:endParaRPr sz="1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Menghapus duplikasi pada data</a:t>
            </a:r>
            <a:endParaRPr sz="1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" name="Google Shape;503;g2ad1d38db0f_0_1421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504" name="Google Shape;504;g2ad1d38db0f_0_1421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g2ad1d38db0f_0_1421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g2ad1d38db0f_0_1421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7" name="Google Shape;507;g2ad1d38db0f_0_1421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508" name="Google Shape;508;g2ad1d38db0f_0_1421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g2ad1d38db0f_0_1421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g2ad1d38db0f_0_1421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g2ad1d38db0f_0_1421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g2ad1d38db0f_0_1421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g2ad1d38db0f_0_1421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g2ad1d38db0f_0_1421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g2ad1d38db0f_0_1421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g2ad1d38db0f_0_1421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17" name="Google Shape;517;g2ad1d38db0f_0_1421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518" name="Google Shape;518;g2ad1d38db0f_0_14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g2ad1d38db0f_0_1421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Data Hilang (Missing Value)</a:t>
            </a:r>
            <a:endParaRPr sz="3600" b="1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0" name="Google Shape;520;g2ad1d38db0f_0_1421"/>
          <p:cNvSpPr txBox="1"/>
          <p:nvPr/>
        </p:nvSpPr>
        <p:spPr>
          <a:xfrm>
            <a:off x="359325" y="2266625"/>
            <a:ext cx="3752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.isna().sum()</a:t>
            </a:r>
            <a:endParaRPr sz="1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Menghitung data yang hilang</a:t>
            </a:r>
            <a:endParaRPr sz="1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1" name="Google Shape;521;g2ad1d38db0f_0_1421"/>
          <p:cNvSpPr txBox="1"/>
          <p:nvPr/>
        </p:nvSpPr>
        <p:spPr>
          <a:xfrm>
            <a:off x="4112025" y="2347650"/>
            <a:ext cx="37527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.dropna()</a:t>
            </a:r>
            <a:endParaRPr sz="1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Menghapus data hilang pada data</a:t>
            </a:r>
            <a:endParaRPr sz="1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2" name="Google Shape;522;g2ad1d38db0f_0_1421"/>
          <p:cNvSpPr txBox="1"/>
          <p:nvPr/>
        </p:nvSpPr>
        <p:spPr>
          <a:xfrm>
            <a:off x="359325" y="2963250"/>
            <a:ext cx="4768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.fillna()</a:t>
            </a:r>
            <a:endParaRPr sz="1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Mengisi data hilang dengan suatu nilai tertentu</a:t>
            </a:r>
            <a:endParaRPr sz="1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23" name="Google Shape;523;g2ad1d38db0f_0_1421"/>
          <p:cNvPicPr preferRelativeResize="0"/>
          <p:nvPr/>
        </p:nvPicPr>
        <p:blipFill rotWithShape="1">
          <a:blip r:embed="rId4">
            <a:alphaModFix/>
          </a:blip>
          <a:srcRect b="19588"/>
          <a:stretch/>
        </p:blipFill>
        <p:spPr>
          <a:xfrm>
            <a:off x="432900" y="970075"/>
            <a:ext cx="6381750" cy="114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8" name="Google Shape;528;g2ad1d38db0f_0_1446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529" name="Google Shape;529;g2ad1d38db0f_0_1446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g2ad1d38db0f_0_1446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g2ad1d38db0f_0_1446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2" name="Google Shape;532;g2ad1d38db0f_0_1446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533" name="Google Shape;533;g2ad1d38db0f_0_1446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g2ad1d38db0f_0_1446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g2ad1d38db0f_0_1446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g2ad1d38db0f_0_1446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g2ad1d38db0f_0_1446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g2ad1d38db0f_0_1446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g2ad1d38db0f_0_1446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g2ad1d38db0f_0_1446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g2ad1d38db0f_0_1446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2" name="Google Shape;542;g2ad1d38db0f_0_1446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543" name="Google Shape;543;g2ad1d38db0f_0_14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g2ad1d38db0f_0_1446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Contoh Kasus </a:t>
            </a:r>
            <a:endParaRPr sz="3600" b="1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" name="Google Shape;545;g2ad1d38db0f_0_1446"/>
          <p:cNvSpPr txBox="1"/>
          <p:nvPr/>
        </p:nvSpPr>
        <p:spPr>
          <a:xfrm>
            <a:off x="212775" y="1067675"/>
            <a:ext cx="7197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AutoNum type="arabicPeriod"/>
            </a:pPr>
            <a:r>
              <a:rPr lang="en" sz="1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Menampilkan </a:t>
            </a:r>
            <a:r>
              <a:rPr lang="en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10 film</a:t>
            </a:r>
            <a:r>
              <a:rPr lang="en" sz="1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yang </a:t>
            </a:r>
            <a:r>
              <a:rPr lang="en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telah dirilis</a:t>
            </a:r>
            <a:r>
              <a:rPr lang="en" sz="1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dan diurutkan berdasarkan </a:t>
            </a:r>
            <a:r>
              <a:rPr lang="en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vote tertinggi</a:t>
            </a:r>
            <a:endParaRPr sz="14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175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AutoNum type="arabicPeriod"/>
            </a:pPr>
            <a:r>
              <a:rPr lang="en" sz="1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Menampilkan film-film yang berdurasi</a:t>
            </a:r>
            <a:r>
              <a:rPr lang="en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lebih dari 3 jam</a:t>
            </a:r>
            <a:endParaRPr sz="1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g2ad1d38db0f_0_1471"/>
          <p:cNvPicPr preferRelativeResize="0"/>
          <p:nvPr/>
        </p:nvPicPr>
        <p:blipFill rotWithShape="1">
          <a:blip r:embed="rId3">
            <a:alphaModFix/>
          </a:blip>
          <a:srcRect t="27140" r="2856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g2ad1d38db0f_0_1471"/>
          <p:cNvSpPr/>
          <p:nvPr/>
        </p:nvSpPr>
        <p:spPr>
          <a:xfrm>
            <a:off x="0" y="-6900"/>
            <a:ext cx="9144000" cy="5157300"/>
          </a:xfrm>
          <a:prstGeom prst="rect">
            <a:avLst/>
          </a:prstGeom>
          <a:solidFill>
            <a:srgbClr val="18919B">
              <a:alpha val="75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g2ad1d38db0f_0_1471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553" name="Google Shape;553;g2ad1d38db0f_0_1471"/>
          <p:cNvPicPr preferRelativeResize="0"/>
          <p:nvPr/>
        </p:nvPicPr>
        <p:blipFill rotWithShape="1">
          <a:blip r:embed="rId4">
            <a:alphaModFix/>
          </a:blip>
          <a:srcRect l="20890" t="40502" r="19610" b="36592"/>
          <a:stretch/>
        </p:blipFill>
        <p:spPr>
          <a:xfrm>
            <a:off x="8333975" y="4803800"/>
            <a:ext cx="682624" cy="262799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g2ad1d38db0f_0_1471"/>
          <p:cNvSpPr txBox="1"/>
          <p:nvPr/>
        </p:nvSpPr>
        <p:spPr>
          <a:xfrm>
            <a:off x="308475" y="1986900"/>
            <a:ext cx="81375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6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Preparation #2</a:t>
            </a:r>
            <a:endParaRPr sz="64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9" name="Google Shape;559;g2ad1d38db0f_0_1479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560" name="Google Shape;560;g2ad1d38db0f_0_1479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g2ad1d38db0f_0_1479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g2ad1d38db0f_0_1479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3" name="Google Shape;563;g2ad1d38db0f_0_1479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564" name="Google Shape;564;g2ad1d38db0f_0_1479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g2ad1d38db0f_0_1479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g2ad1d38db0f_0_1479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g2ad1d38db0f_0_1479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g2ad1d38db0f_0_1479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g2ad1d38db0f_0_1479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g2ad1d38db0f_0_1479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g2ad1d38db0f_0_1479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g2ad1d38db0f_0_1479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73" name="Google Shape;573;g2ad1d38db0f_0_1479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574" name="Google Shape;574;g2ad1d38db0f_0_147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g2ad1d38db0f_0_1479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Aggregate</a:t>
            </a:r>
            <a:endParaRPr sz="3600" b="1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6" name="Google Shape;576;g2ad1d38db0f_0_1479"/>
          <p:cNvSpPr txBox="1"/>
          <p:nvPr/>
        </p:nvSpPr>
        <p:spPr>
          <a:xfrm>
            <a:off x="202550" y="904925"/>
            <a:ext cx="8554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-"/>
            </a:pPr>
            <a:r>
              <a:rPr lang="en" sz="16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Menghitung nilai rata-rata, median, dan banyak user yang memberikan rating pada film</a:t>
            </a:r>
            <a:endParaRPr sz="16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77" name="Google Shape;577;g2ad1d38db0f_0_147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6725" y="1337775"/>
            <a:ext cx="7696448" cy="2659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g2ad1d38db0f_0_1479"/>
          <p:cNvSpPr txBox="1"/>
          <p:nvPr/>
        </p:nvSpPr>
        <p:spPr>
          <a:xfrm>
            <a:off x="359325" y="4123338"/>
            <a:ext cx="642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rgbClr val="000000"/>
                </a:solidFill>
                <a:latin typeface="Raleway"/>
                <a:ea typeface="Raleway"/>
                <a:cs typeface="Raleway"/>
                <a:sym typeface="Raleway"/>
              </a:rPr>
              <a:t>.groupby(by = columns, as_index = False)[kolom].agg(stat)</a:t>
            </a:r>
            <a:endParaRPr sz="1400" b="1" i="0" u="none" strike="noStrike" cap="none">
              <a:solidFill>
                <a:srgbClr val="000000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3" name="Google Shape;583;g2ad1d38db0f_0_1503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584" name="Google Shape;584;g2ad1d38db0f_0_1503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g2ad1d38db0f_0_1503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g2ad1d38db0f_0_1503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7" name="Google Shape;587;g2ad1d38db0f_0_1503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588" name="Google Shape;588;g2ad1d38db0f_0_1503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g2ad1d38db0f_0_1503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g2ad1d38db0f_0_1503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g2ad1d38db0f_0_1503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g2ad1d38db0f_0_1503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g2ad1d38db0f_0_1503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g2ad1d38db0f_0_1503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g2ad1d38db0f_0_1503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g2ad1d38db0f_0_1503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97" name="Google Shape;597;g2ad1d38db0f_0_1503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598" name="Google Shape;598;g2ad1d38db0f_0_15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g2ad1d38db0f_0_1503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Merging Data</a:t>
            </a:r>
            <a:endParaRPr sz="3600" b="1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0" name="Google Shape;600;g2ad1d38db0f_0_1503"/>
          <p:cNvSpPr txBox="1"/>
          <p:nvPr/>
        </p:nvSpPr>
        <p:spPr>
          <a:xfrm>
            <a:off x="359325" y="1155750"/>
            <a:ext cx="28365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AutoNum type="arabicPeriod"/>
            </a:pPr>
            <a:r>
              <a:rPr lang="en" sz="20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Outer join</a:t>
            </a:r>
            <a:endParaRPr sz="20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AutoNum type="arabicPeriod"/>
            </a:pPr>
            <a:r>
              <a:rPr lang="en" sz="20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Inner join</a:t>
            </a:r>
            <a:endParaRPr sz="20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AutoNum type="arabicPeriod"/>
            </a:pPr>
            <a:r>
              <a:rPr lang="en" sz="20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Left join</a:t>
            </a:r>
            <a:endParaRPr sz="20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AutoNum type="arabicPeriod"/>
            </a:pPr>
            <a:r>
              <a:rPr lang="en" sz="20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Right join</a:t>
            </a:r>
            <a:endParaRPr sz="20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01" name="Google Shape;601;g2ad1d38db0f_0_150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36775" y="1025425"/>
            <a:ext cx="4220175" cy="309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6" name="Google Shape;606;g2ad1d38db0f_0_1529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607" name="Google Shape;607;g2ad1d38db0f_0_1529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g2ad1d38db0f_0_1529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g2ad1d38db0f_0_1529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0" name="Google Shape;610;g2ad1d38db0f_0_1529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611" name="Google Shape;611;g2ad1d38db0f_0_1529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g2ad1d38db0f_0_1529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g2ad1d38db0f_0_1529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g2ad1d38db0f_0_1529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g2ad1d38db0f_0_1529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g2ad1d38db0f_0_1529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g2ad1d38db0f_0_1529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g2ad1d38db0f_0_1529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g2ad1d38db0f_0_1529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0" name="Google Shape;620;g2ad1d38db0f_0_1529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621" name="Google Shape;621;g2ad1d38db0f_0_15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g2ad1d38db0f_0_1529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Inner Join</a:t>
            </a:r>
            <a:endParaRPr sz="3600" b="1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623" name="Google Shape;623;g2ad1d38db0f_0_1529"/>
          <p:cNvGraphicFramePr/>
          <p:nvPr/>
        </p:nvGraphicFramePr>
        <p:xfrm>
          <a:off x="407125" y="1106125"/>
          <a:ext cx="1960325" cy="1584840"/>
        </p:xfrm>
        <a:graphic>
          <a:graphicData uri="http://schemas.openxmlformats.org/drawingml/2006/table">
            <a:tbl>
              <a:tblPr>
                <a:noFill/>
                <a:tableStyleId>{BFEE69D4-6080-49D8-BD82-BF37506E2AB9}</a:tableStyleId>
              </a:tblPr>
              <a:tblGrid>
                <a:gridCol w="100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1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Movie ID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Title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A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B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3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C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24" name="Google Shape;624;g2ad1d38db0f_0_1529"/>
          <p:cNvGraphicFramePr/>
          <p:nvPr/>
        </p:nvGraphicFramePr>
        <p:xfrm>
          <a:off x="407125" y="3009500"/>
          <a:ext cx="1960325" cy="1584840"/>
        </p:xfrm>
        <a:graphic>
          <a:graphicData uri="http://schemas.openxmlformats.org/drawingml/2006/table">
            <a:tbl>
              <a:tblPr>
                <a:noFill/>
                <a:tableStyleId>{BFEE69D4-6080-49D8-BD82-BF37506E2AB9}</a:tableStyleId>
              </a:tblPr>
              <a:tblGrid>
                <a:gridCol w="100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1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Movie ID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Rating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5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4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4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25" name="Google Shape;625;g2ad1d38db0f_0_1529"/>
          <p:cNvGraphicFramePr/>
          <p:nvPr/>
        </p:nvGraphicFramePr>
        <p:xfrm>
          <a:off x="3572625" y="1028500"/>
          <a:ext cx="3048575" cy="1188630"/>
        </p:xfrm>
        <a:graphic>
          <a:graphicData uri="http://schemas.openxmlformats.org/drawingml/2006/table">
            <a:tbl>
              <a:tblPr>
                <a:noFill/>
                <a:tableStyleId>{BFEE69D4-6080-49D8-BD82-BF37506E2AB9}</a:tableStyleId>
              </a:tblPr>
              <a:tblGrid>
                <a:gridCol w="1111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1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Movie ID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Title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Rating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A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5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B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4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0" name="Google Shape;630;g2ad1d38db0f_0_1595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631" name="Google Shape;631;g2ad1d38db0f_0_1595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g2ad1d38db0f_0_1595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g2ad1d38db0f_0_1595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4" name="Google Shape;634;g2ad1d38db0f_0_1595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635" name="Google Shape;635;g2ad1d38db0f_0_1595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g2ad1d38db0f_0_1595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g2ad1d38db0f_0_1595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g2ad1d38db0f_0_1595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g2ad1d38db0f_0_1595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g2ad1d38db0f_0_1595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g2ad1d38db0f_0_1595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g2ad1d38db0f_0_1595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g2ad1d38db0f_0_1595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4" name="Google Shape;644;g2ad1d38db0f_0_1595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645" name="Google Shape;645;g2ad1d38db0f_0_15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646" name="Google Shape;646;g2ad1d38db0f_0_1595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Left Join</a:t>
            </a:r>
            <a:endParaRPr sz="3600" b="1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647" name="Google Shape;647;g2ad1d38db0f_0_1595"/>
          <p:cNvGraphicFramePr/>
          <p:nvPr/>
        </p:nvGraphicFramePr>
        <p:xfrm>
          <a:off x="407125" y="1106125"/>
          <a:ext cx="1960325" cy="1584840"/>
        </p:xfrm>
        <a:graphic>
          <a:graphicData uri="http://schemas.openxmlformats.org/drawingml/2006/table">
            <a:tbl>
              <a:tblPr>
                <a:noFill/>
                <a:tableStyleId>{BFEE69D4-6080-49D8-BD82-BF37506E2AB9}</a:tableStyleId>
              </a:tblPr>
              <a:tblGrid>
                <a:gridCol w="100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1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Movie ID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Title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A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B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3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C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48" name="Google Shape;648;g2ad1d38db0f_0_1595"/>
          <p:cNvGraphicFramePr/>
          <p:nvPr/>
        </p:nvGraphicFramePr>
        <p:xfrm>
          <a:off x="407125" y="3009500"/>
          <a:ext cx="1960325" cy="1584840"/>
        </p:xfrm>
        <a:graphic>
          <a:graphicData uri="http://schemas.openxmlformats.org/drawingml/2006/table">
            <a:tbl>
              <a:tblPr>
                <a:noFill/>
                <a:tableStyleId>{BFEE69D4-6080-49D8-BD82-BF37506E2AB9}</a:tableStyleId>
              </a:tblPr>
              <a:tblGrid>
                <a:gridCol w="100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1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Movie ID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Rating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5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4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4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49" name="Google Shape;649;g2ad1d38db0f_0_1595"/>
          <p:cNvGraphicFramePr/>
          <p:nvPr/>
        </p:nvGraphicFramePr>
        <p:xfrm>
          <a:off x="3572625" y="1028500"/>
          <a:ext cx="3048575" cy="1584840"/>
        </p:xfrm>
        <a:graphic>
          <a:graphicData uri="http://schemas.openxmlformats.org/drawingml/2006/table">
            <a:tbl>
              <a:tblPr>
                <a:noFill/>
                <a:tableStyleId>{BFEE69D4-6080-49D8-BD82-BF37506E2AB9}</a:tableStyleId>
              </a:tblPr>
              <a:tblGrid>
                <a:gridCol w="1111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1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Movie ID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Title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Rating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A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5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B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4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3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C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4" name="Google Shape;654;g2ad1d38db0f_0_1615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655" name="Google Shape;655;g2ad1d38db0f_0_1615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g2ad1d38db0f_0_1615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g2ad1d38db0f_0_1615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58" name="Google Shape;658;g2ad1d38db0f_0_1615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659" name="Google Shape;659;g2ad1d38db0f_0_1615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g2ad1d38db0f_0_1615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g2ad1d38db0f_0_1615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g2ad1d38db0f_0_1615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g2ad1d38db0f_0_1615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g2ad1d38db0f_0_1615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g2ad1d38db0f_0_1615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g2ad1d38db0f_0_1615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g2ad1d38db0f_0_1615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8" name="Google Shape;668;g2ad1d38db0f_0_1615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669" name="Google Shape;669;g2ad1d38db0f_0_16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g2ad1d38db0f_0_1615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Right Join</a:t>
            </a:r>
            <a:endParaRPr sz="3600" b="1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671" name="Google Shape;671;g2ad1d38db0f_0_1615"/>
          <p:cNvGraphicFramePr/>
          <p:nvPr/>
        </p:nvGraphicFramePr>
        <p:xfrm>
          <a:off x="407125" y="1106125"/>
          <a:ext cx="1960325" cy="1584840"/>
        </p:xfrm>
        <a:graphic>
          <a:graphicData uri="http://schemas.openxmlformats.org/drawingml/2006/table">
            <a:tbl>
              <a:tblPr>
                <a:noFill/>
                <a:tableStyleId>{BFEE69D4-6080-49D8-BD82-BF37506E2AB9}</a:tableStyleId>
              </a:tblPr>
              <a:tblGrid>
                <a:gridCol w="100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1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Movie ID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Title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A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B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3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C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72" name="Google Shape;672;g2ad1d38db0f_0_1615"/>
          <p:cNvGraphicFramePr/>
          <p:nvPr/>
        </p:nvGraphicFramePr>
        <p:xfrm>
          <a:off x="407125" y="3009500"/>
          <a:ext cx="1960325" cy="1584840"/>
        </p:xfrm>
        <a:graphic>
          <a:graphicData uri="http://schemas.openxmlformats.org/drawingml/2006/table">
            <a:tbl>
              <a:tblPr>
                <a:noFill/>
                <a:tableStyleId>{BFEE69D4-6080-49D8-BD82-BF37506E2AB9}</a:tableStyleId>
              </a:tblPr>
              <a:tblGrid>
                <a:gridCol w="100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1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Movie ID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Rating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5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4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4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73" name="Google Shape;673;g2ad1d38db0f_0_1615"/>
          <p:cNvGraphicFramePr/>
          <p:nvPr/>
        </p:nvGraphicFramePr>
        <p:xfrm>
          <a:off x="3572625" y="1028500"/>
          <a:ext cx="3048575" cy="1584840"/>
        </p:xfrm>
        <a:graphic>
          <a:graphicData uri="http://schemas.openxmlformats.org/drawingml/2006/table">
            <a:tbl>
              <a:tblPr>
                <a:noFill/>
                <a:tableStyleId>{BFEE69D4-6080-49D8-BD82-BF37506E2AB9}</a:tableStyleId>
              </a:tblPr>
              <a:tblGrid>
                <a:gridCol w="1111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1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Movie ID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Title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Rating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A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5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B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4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4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oogle Shape;77;g2ad1d38db0f_0_0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78" name="Google Shape;78;g2ad1d38db0f_0_0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g2ad1d38db0f_0_0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g2ad1d38db0f_0_0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" name="Google Shape;81;g2ad1d38db0f_0_0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82" name="Google Shape;82;g2ad1d38db0f_0_0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g2ad1d38db0f_0_0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g2ad1d38db0f_0_0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g2ad1d38db0f_0_0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g2ad1d38db0f_0_0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g2ad1d38db0f_0_0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g2ad1d38db0f_0_0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g2ad1d38db0f_0_0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g2ad1d38db0f_0_0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" name="Google Shape;91;g2ad1d38db0f_0_0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92" name="Google Shape;92;g2ad1d38db0f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g2ad1d38db0f_0_0"/>
          <p:cNvSpPr txBox="1"/>
          <p:nvPr/>
        </p:nvSpPr>
        <p:spPr>
          <a:xfrm>
            <a:off x="286425" y="998625"/>
            <a:ext cx="7957500" cy="281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</a:pPr>
            <a:r>
              <a:rPr lang="en" sz="1300">
                <a:latin typeface="Roboto"/>
                <a:ea typeface="Roboto"/>
                <a:cs typeface="Roboto"/>
                <a:sym typeface="Roboto"/>
              </a:rPr>
              <a:t>Bukalah link di </a:t>
            </a:r>
            <a:r>
              <a:rPr lang="en" sz="1500" b="1" u="sng">
                <a:solidFill>
                  <a:schemeClr val="hlink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  <a:hlinkClick r:id="rId4"/>
              </a:rPr>
              <a:t>https://www.kaggle.com/datasets/rounakbanik/the-movies-dataset/data</a:t>
            </a:r>
            <a:endParaRPr sz="1500" b="1" u="sng">
              <a:solidFill>
                <a:srgbClr val="18919B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Terdapat dataset </a:t>
            </a:r>
            <a:r>
              <a:rPr lang="en" sz="1500" i="1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ratings.csv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Buatlah model </a:t>
            </a:r>
            <a:r>
              <a:rPr lang="en" sz="1500" i="1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machine learning</a:t>
            </a: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menggunakan </a:t>
            </a:r>
            <a:r>
              <a:rPr lang="en" sz="1500" i="1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full data</a:t>
            </a: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tersebut.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Jika memungkinkan, buatlah kolom baru </a:t>
            </a:r>
            <a:r>
              <a:rPr lang="en" sz="1500" i="1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genre</a:t>
            </a: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, ambil </a:t>
            </a:r>
            <a:r>
              <a:rPr lang="en" sz="1500" i="1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genre</a:t>
            </a: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pertama saja yang muncul apabila terdapat banyak </a:t>
            </a:r>
            <a:r>
              <a:rPr lang="en" sz="1500" i="1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genre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Buatlah EDA dari </a:t>
            </a:r>
            <a:r>
              <a:rPr lang="en" sz="1500" i="1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genre</a:t>
            </a: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yang didapatkan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23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AutoNum type="arabicPeriod"/>
            </a:pP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Buatlah model baru menggunakan kolom </a:t>
            </a:r>
            <a:r>
              <a:rPr lang="en" sz="1500" i="1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genre</a:t>
            </a:r>
            <a:r>
              <a:rPr lang="en" sz="1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 tersebut</a:t>
            </a:r>
            <a:endParaRPr sz="15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" name="Google Shape;94;g2ad1d38db0f_0_0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Latihan</a:t>
            </a:r>
            <a:endParaRPr sz="3600" b="1" i="1" u="none" strike="noStrike" cap="non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8" name="Google Shape;678;g2ad1d38db0f_0_1635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679" name="Google Shape;679;g2ad1d38db0f_0_1635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g2ad1d38db0f_0_1635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g2ad1d38db0f_0_1635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82" name="Google Shape;682;g2ad1d38db0f_0_1635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683" name="Google Shape;683;g2ad1d38db0f_0_1635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g2ad1d38db0f_0_1635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g2ad1d38db0f_0_1635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g2ad1d38db0f_0_1635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g2ad1d38db0f_0_1635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g2ad1d38db0f_0_1635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g2ad1d38db0f_0_1635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g2ad1d38db0f_0_1635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g2ad1d38db0f_0_1635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2" name="Google Shape;692;g2ad1d38db0f_0_1635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693" name="Google Shape;693;g2ad1d38db0f_0_16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g2ad1d38db0f_0_1635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Outer Join</a:t>
            </a:r>
            <a:endParaRPr sz="3600" b="1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695" name="Google Shape;695;g2ad1d38db0f_0_1635"/>
          <p:cNvGraphicFramePr/>
          <p:nvPr/>
        </p:nvGraphicFramePr>
        <p:xfrm>
          <a:off x="407125" y="1106125"/>
          <a:ext cx="1960325" cy="1584840"/>
        </p:xfrm>
        <a:graphic>
          <a:graphicData uri="http://schemas.openxmlformats.org/drawingml/2006/table">
            <a:tbl>
              <a:tblPr>
                <a:noFill/>
                <a:tableStyleId>{BFEE69D4-6080-49D8-BD82-BF37506E2AB9}</a:tableStyleId>
              </a:tblPr>
              <a:tblGrid>
                <a:gridCol w="100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1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Movie ID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Title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A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B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3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C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96" name="Google Shape;696;g2ad1d38db0f_0_1635"/>
          <p:cNvGraphicFramePr/>
          <p:nvPr/>
        </p:nvGraphicFramePr>
        <p:xfrm>
          <a:off x="407125" y="3009500"/>
          <a:ext cx="1960325" cy="1584840"/>
        </p:xfrm>
        <a:graphic>
          <a:graphicData uri="http://schemas.openxmlformats.org/drawingml/2006/table">
            <a:tbl>
              <a:tblPr>
                <a:noFill/>
                <a:tableStyleId>{BFEE69D4-6080-49D8-BD82-BF37506E2AB9}</a:tableStyleId>
              </a:tblPr>
              <a:tblGrid>
                <a:gridCol w="100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1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Movie ID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Rating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5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4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4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97" name="Google Shape;697;g2ad1d38db0f_0_1635"/>
          <p:cNvGraphicFramePr/>
          <p:nvPr/>
        </p:nvGraphicFramePr>
        <p:xfrm>
          <a:off x="3572625" y="1028500"/>
          <a:ext cx="4180200" cy="1981050"/>
        </p:xfrm>
        <a:graphic>
          <a:graphicData uri="http://schemas.openxmlformats.org/drawingml/2006/table">
            <a:tbl>
              <a:tblPr>
                <a:noFill/>
                <a:tableStyleId>{BFEE69D4-6080-49D8-BD82-BF37506E2AB9}</a:tableStyleId>
              </a:tblPr>
              <a:tblGrid>
                <a:gridCol w="1111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1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1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Movie ID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Title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Movie ID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Rating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A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5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B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4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3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C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4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2" name="Google Shape;702;g2ad1d38db0f_0_1655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703" name="Google Shape;703;g2ad1d38db0f_0_1655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g2ad1d38db0f_0_1655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g2ad1d38db0f_0_1655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6" name="Google Shape;706;g2ad1d38db0f_0_1655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707" name="Google Shape;707;g2ad1d38db0f_0_1655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g2ad1d38db0f_0_1655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g2ad1d38db0f_0_1655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g2ad1d38db0f_0_1655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g2ad1d38db0f_0_1655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g2ad1d38db0f_0_1655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g2ad1d38db0f_0_1655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g2ad1d38db0f_0_1655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g2ad1d38db0f_0_1655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6" name="Google Shape;716;g2ad1d38db0f_0_1655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717" name="Google Shape;717;g2ad1d38db0f_0_16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g2ad1d38db0f_0_1655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Cross Join</a:t>
            </a:r>
            <a:endParaRPr sz="3600" b="1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719" name="Google Shape;719;g2ad1d38db0f_0_1655"/>
          <p:cNvGraphicFramePr/>
          <p:nvPr/>
        </p:nvGraphicFramePr>
        <p:xfrm>
          <a:off x="407125" y="1106125"/>
          <a:ext cx="1960325" cy="1584840"/>
        </p:xfrm>
        <a:graphic>
          <a:graphicData uri="http://schemas.openxmlformats.org/drawingml/2006/table">
            <a:tbl>
              <a:tblPr>
                <a:noFill/>
                <a:tableStyleId>{BFEE69D4-6080-49D8-BD82-BF37506E2AB9}</a:tableStyleId>
              </a:tblPr>
              <a:tblGrid>
                <a:gridCol w="100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1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Movie ID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Title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A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B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3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C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20" name="Google Shape;720;g2ad1d38db0f_0_1655"/>
          <p:cNvGraphicFramePr/>
          <p:nvPr/>
        </p:nvGraphicFramePr>
        <p:xfrm>
          <a:off x="407125" y="3009500"/>
          <a:ext cx="1960325" cy="1584840"/>
        </p:xfrm>
        <a:graphic>
          <a:graphicData uri="http://schemas.openxmlformats.org/drawingml/2006/table">
            <a:tbl>
              <a:tblPr>
                <a:noFill/>
                <a:tableStyleId>{BFEE69D4-6080-49D8-BD82-BF37506E2AB9}</a:tableStyleId>
              </a:tblPr>
              <a:tblGrid>
                <a:gridCol w="100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51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Movie ID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Rating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5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4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4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21" name="Google Shape;721;g2ad1d38db0f_0_1655"/>
          <p:cNvGraphicFramePr/>
          <p:nvPr/>
        </p:nvGraphicFramePr>
        <p:xfrm>
          <a:off x="3572625" y="1028500"/>
          <a:ext cx="4180200" cy="3962100"/>
        </p:xfrm>
        <a:graphic>
          <a:graphicData uri="http://schemas.openxmlformats.org/drawingml/2006/table">
            <a:tbl>
              <a:tblPr>
                <a:noFill/>
                <a:tableStyleId>{BFEE69D4-6080-49D8-BD82-BF37506E2AB9}</a:tableStyleId>
              </a:tblPr>
              <a:tblGrid>
                <a:gridCol w="1111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5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1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31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Movie ID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Title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Movie ID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Rating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A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5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A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4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A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4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B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5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B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4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B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4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3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C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5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3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C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2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4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3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C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4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1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6" name="Google Shape;726;g2ad1d38db0f_0_1675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727" name="Google Shape;727;g2ad1d38db0f_0_1675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g2ad1d38db0f_0_1675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g2ad1d38db0f_0_1675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30" name="Google Shape;730;g2ad1d38db0f_0_1675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731" name="Google Shape;731;g2ad1d38db0f_0_1675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g2ad1d38db0f_0_1675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g2ad1d38db0f_0_1675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g2ad1d38db0f_0_1675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g2ad1d38db0f_0_1675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g2ad1d38db0f_0_1675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g2ad1d38db0f_0_1675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g2ad1d38db0f_0_1675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g2ad1d38db0f_0_1675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40" name="Google Shape;740;g2ad1d38db0f_0_1675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741" name="Google Shape;741;g2ad1d38db0f_0_16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742" name="Google Shape;742;g2ad1d38db0f_0_1675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Features Engineering</a:t>
            </a:r>
            <a:endParaRPr sz="3600" b="1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43" name="Google Shape;743;g2ad1d38db0f_0_1675"/>
          <p:cNvSpPr txBox="1"/>
          <p:nvPr/>
        </p:nvSpPr>
        <p:spPr>
          <a:xfrm>
            <a:off x="264350" y="3459875"/>
            <a:ext cx="71976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AutoNum type="arabicPeriod"/>
            </a:pPr>
            <a:r>
              <a:rPr lang="en" sz="1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Membuat kolom </a:t>
            </a:r>
            <a:r>
              <a:rPr lang="en" sz="1400" b="1" i="1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profit</a:t>
            </a:r>
            <a:r>
              <a:rPr lang="en" sz="1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= </a:t>
            </a:r>
            <a:r>
              <a:rPr lang="en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revenue - budget</a:t>
            </a:r>
            <a:endParaRPr sz="14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AutoNum type="arabicPeriod"/>
            </a:pPr>
            <a:r>
              <a:rPr lang="en" sz="1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Membuat kolom bahasa merupakan bahasa Inggris atau bukan </a:t>
            </a:r>
            <a:r>
              <a:rPr lang="en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1400" b="1" i="1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is_English)</a:t>
            </a:r>
            <a:endParaRPr sz="1400" b="1" i="1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AutoNum type="arabicPeriod"/>
            </a:pPr>
            <a:r>
              <a:rPr lang="en" sz="1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Membuat kolom panjang judul film (</a:t>
            </a:r>
            <a:r>
              <a:rPr lang="en" sz="1400" b="1" i="1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title_len</a:t>
            </a:r>
            <a:r>
              <a:rPr lang="en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4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AutoNum type="arabicPeriod"/>
            </a:pPr>
            <a:r>
              <a:rPr lang="en" sz="1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Membuat kolom runtime dari menit menjadi jam  (0-n) </a:t>
            </a:r>
            <a:r>
              <a:rPr lang="en" sz="14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n" sz="1400" b="1" i="1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duraiton_hours)</a:t>
            </a:r>
            <a:endParaRPr sz="1400" b="1" i="1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aleway"/>
              <a:buAutoNum type="arabicPeriod"/>
            </a:pPr>
            <a:r>
              <a:rPr lang="en" sz="1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Membuat kolom </a:t>
            </a:r>
            <a:r>
              <a:rPr lang="en" sz="1400" b="1" i="1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favorite movies</a:t>
            </a:r>
            <a:r>
              <a:rPr lang="en" sz="1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dengan median rating &gt;=3</a:t>
            </a:r>
            <a:endParaRPr sz="1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744" name="Google Shape;744;g2ad1d38db0f_0_1675"/>
          <p:cNvGraphicFramePr/>
          <p:nvPr/>
        </p:nvGraphicFramePr>
        <p:xfrm>
          <a:off x="369550" y="1063950"/>
          <a:ext cx="5043100" cy="2377260"/>
        </p:xfrm>
        <a:graphic>
          <a:graphicData uri="http://schemas.openxmlformats.org/drawingml/2006/table">
            <a:tbl>
              <a:tblPr>
                <a:noFill/>
                <a:tableStyleId>{BFEE69D4-6080-49D8-BD82-BF37506E2AB9}</a:tableStyleId>
              </a:tblPr>
              <a:tblGrid>
                <a:gridCol w="196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53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15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Operasi Matematika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Operasi Python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Pandas Method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Penjumlahan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+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.add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Pengurangan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-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.sub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Perkalian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*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.mul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Pembagian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/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.div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6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Pemangkatan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**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/>
                        <a:t>.pow</a:t>
                      </a:r>
                      <a:endParaRPr sz="1400" u="none" strike="noStrike" cap="none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9" name="Google Shape;749;g2ad1d38db0f_0_1772"/>
          <p:cNvPicPr preferRelativeResize="0"/>
          <p:nvPr/>
        </p:nvPicPr>
        <p:blipFill rotWithShape="1">
          <a:blip r:embed="rId3">
            <a:alphaModFix/>
          </a:blip>
          <a:srcRect t="27140" r="2856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0" name="Google Shape;750;g2ad1d38db0f_0_1772"/>
          <p:cNvSpPr/>
          <p:nvPr/>
        </p:nvSpPr>
        <p:spPr>
          <a:xfrm>
            <a:off x="0" y="-6900"/>
            <a:ext cx="9144000" cy="5157300"/>
          </a:xfrm>
          <a:prstGeom prst="rect">
            <a:avLst/>
          </a:prstGeom>
          <a:solidFill>
            <a:srgbClr val="18919B">
              <a:alpha val="75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g2ad1d38db0f_0_1772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752" name="Google Shape;752;g2ad1d38db0f_0_1772"/>
          <p:cNvPicPr preferRelativeResize="0"/>
          <p:nvPr/>
        </p:nvPicPr>
        <p:blipFill rotWithShape="1">
          <a:blip r:embed="rId4">
            <a:alphaModFix/>
          </a:blip>
          <a:srcRect l="20890" t="40502" r="19610" b="36592"/>
          <a:stretch/>
        </p:blipFill>
        <p:spPr>
          <a:xfrm>
            <a:off x="8333975" y="4803800"/>
            <a:ext cx="682624" cy="262799"/>
          </a:xfrm>
          <a:prstGeom prst="rect">
            <a:avLst/>
          </a:prstGeom>
          <a:noFill/>
          <a:ln>
            <a:noFill/>
          </a:ln>
        </p:spPr>
      </p:pic>
      <p:sp>
        <p:nvSpPr>
          <p:cNvPr id="753" name="Google Shape;753;g2ad1d38db0f_0_1772"/>
          <p:cNvSpPr txBox="1"/>
          <p:nvPr/>
        </p:nvSpPr>
        <p:spPr>
          <a:xfrm>
            <a:off x="308475" y="1986900"/>
            <a:ext cx="81375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6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Data Exploration</a:t>
            </a:r>
            <a:endParaRPr sz="64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8" name="Google Shape;758;g2ad1d38db0f_0_1695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759" name="Google Shape;759;g2ad1d38db0f_0_1695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g2ad1d38db0f_0_1695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g2ad1d38db0f_0_1695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2" name="Google Shape;762;g2ad1d38db0f_0_1695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763" name="Google Shape;763;g2ad1d38db0f_0_1695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g2ad1d38db0f_0_1695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g2ad1d38db0f_0_1695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g2ad1d38db0f_0_1695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g2ad1d38db0f_0_1695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g2ad1d38db0f_0_1695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g2ad1d38db0f_0_1695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g2ad1d38db0f_0_1695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g2ad1d38db0f_0_1695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72" name="Google Shape;772;g2ad1d38db0f_0_1695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773" name="Google Shape;773;g2ad1d38db0f_0_16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774" name="Google Shape;774;g2ad1d38db0f_0_1695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Favorite Movie</a:t>
            </a:r>
            <a:endParaRPr sz="3600" b="1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5" name="Google Shape;775;g2ad1d38db0f_0_1695"/>
          <p:cNvSpPr txBox="1"/>
          <p:nvPr/>
        </p:nvSpPr>
        <p:spPr>
          <a:xfrm>
            <a:off x="5616525" y="910600"/>
            <a:ext cx="33447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 sz="1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Film yang memiliki rating tinggi (&gt;=3) terdapat sebanyak 80% dari total film</a:t>
            </a:r>
            <a:endParaRPr sz="1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76" name="Google Shape;776;g2ad1d38db0f_0_16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3675" y="935925"/>
            <a:ext cx="5311725" cy="3680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1" name="Google Shape;781;g2ad1d38db0f_0_1715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782" name="Google Shape;782;g2ad1d38db0f_0_1715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g2ad1d38db0f_0_1715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g2ad1d38db0f_0_1715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5" name="Google Shape;785;g2ad1d38db0f_0_1715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786" name="Google Shape;786;g2ad1d38db0f_0_1715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g2ad1d38db0f_0_1715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g2ad1d38db0f_0_1715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g2ad1d38db0f_0_1715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g2ad1d38db0f_0_1715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g2ad1d38db0f_0_1715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g2ad1d38db0f_0_1715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g2ad1d38db0f_0_1715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g2ad1d38db0f_0_1715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5" name="Google Shape;795;g2ad1d38db0f_0_1715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796" name="Google Shape;796;g2ad1d38db0f_0_17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797" name="Google Shape;797;g2ad1d38db0f_0_1715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Movie Duration</a:t>
            </a:r>
            <a:endParaRPr sz="3600" b="1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8" name="Google Shape;798;g2ad1d38db0f_0_1715"/>
          <p:cNvSpPr txBox="1"/>
          <p:nvPr/>
        </p:nvSpPr>
        <p:spPr>
          <a:xfrm>
            <a:off x="5616525" y="910600"/>
            <a:ext cx="33447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 sz="1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Durasi film terbanyak terdapat di antara durasi 2-3 jam</a:t>
            </a:r>
            <a:endParaRPr sz="1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 sz="1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Terdapat beberapa film panjang yang berdurasi di atas 3 jam</a:t>
            </a:r>
            <a:endParaRPr sz="1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99" name="Google Shape;799;g2ad1d38db0f_0_17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9325" y="984350"/>
            <a:ext cx="5311722" cy="3584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4" name="Google Shape;804;g2ad1d38db0f_0_1735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805" name="Google Shape;805;g2ad1d38db0f_0_1735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g2ad1d38db0f_0_1735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g2ad1d38db0f_0_1735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08" name="Google Shape;808;g2ad1d38db0f_0_1735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809" name="Google Shape;809;g2ad1d38db0f_0_1735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g2ad1d38db0f_0_1735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g2ad1d38db0f_0_1735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g2ad1d38db0f_0_1735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g2ad1d38db0f_0_1735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g2ad1d38db0f_0_1735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g2ad1d38db0f_0_1735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g2ad1d38db0f_0_1735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g2ad1d38db0f_0_1735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8" name="Google Shape;818;g2ad1d38db0f_0_1735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819" name="Google Shape;819;g2ad1d38db0f_0_17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820" name="Google Shape;820;g2ad1d38db0f_0_1735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Movie Duration vs Rating</a:t>
            </a:r>
            <a:endParaRPr sz="3600" b="1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1" name="Google Shape;821;g2ad1d38db0f_0_1735"/>
          <p:cNvSpPr txBox="1"/>
          <p:nvPr/>
        </p:nvSpPr>
        <p:spPr>
          <a:xfrm>
            <a:off x="4687750" y="910600"/>
            <a:ext cx="42735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 sz="1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Pola berbentuk huruf V. artinya film yang memiliki durasi terlalu pendek atau terlalu panjang justru tidak memiliki  rating yang rendah</a:t>
            </a:r>
            <a:endParaRPr sz="1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 sz="1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Film rating rendah justru didominasi oleh film yang berdurasi 2-3 jam</a:t>
            </a:r>
            <a:endParaRPr sz="1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22" name="Google Shape;822;g2ad1d38db0f_0_17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9925" y="942913"/>
            <a:ext cx="4011000" cy="3666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Google Shape;850;g2ad1d38db0f_0_1999"/>
          <p:cNvPicPr preferRelativeResize="0"/>
          <p:nvPr/>
        </p:nvPicPr>
        <p:blipFill rotWithShape="1">
          <a:blip r:embed="rId3">
            <a:alphaModFix/>
          </a:blip>
          <a:srcRect t="27140" r="2856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g2ad1d38db0f_0_1999"/>
          <p:cNvSpPr/>
          <p:nvPr/>
        </p:nvSpPr>
        <p:spPr>
          <a:xfrm>
            <a:off x="0" y="-6900"/>
            <a:ext cx="9144000" cy="5157300"/>
          </a:xfrm>
          <a:prstGeom prst="rect">
            <a:avLst/>
          </a:prstGeom>
          <a:solidFill>
            <a:srgbClr val="18919B">
              <a:alpha val="75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g2ad1d38db0f_0_1999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853" name="Google Shape;853;g2ad1d38db0f_0_1999"/>
          <p:cNvPicPr preferRelativeResize="0"/>
          <p:nvPr/>
        </p:nvPicPr>
        <p:blipFill rotWithShape="1">
          <a:blip r:embed="rId4">
            <a:alphaModFix/>
          </a:blip>
          <a:srcRect l="20890" t="40502" r="19610" b="36592"/>
          <a:stretch/>
        </p:blipFill>
        <p:spPr>
          <a:xfrm>
            <a:off x="8333975" y="4803800"/>
            <a:ext cx="682624" cy="262799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g2ad1d38db0f_0_1999"/>
          <p:cNvSpPr txBox="1"/>
          <p:nvPr/>
        </p:nvSpPr>
        <p:spPr>
          <a:xfrm>
            <a:off x="330175" y="1494300"/>
            <a:ext cx="8137500" cy="215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6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Train-Test Data Concept</a:t>
            </a:r>
            <a:endParaRPr sz="64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9" name="Google Shape;859;g2ad1d38db0f_0_1928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860" name="Google Shape;860;g2ad1d38db0f_0_1928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g2ad1d38db0f_0_1928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g2ad1d38db0f_0_1928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3" name="Google Shape;863;g2ad1d38db0f_0_1928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864" name="Google Shape;864;g2ad1d38db0f_0_1928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g2ad1d38db0f_0_1928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g2ad1d38db0f_0_1928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g2ad1d38db0f_0_1928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g2ad1d38db0f_0_1928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g2ad1d38db0f_0_1928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g2ad1d38db0f_0_1928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g2ad1d38db0f_0_1928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g2ad1d38db0f_0_1928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3" name="Google Shape;873;g2ad1d38db0f_0_1928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874" name="Google Shape;874;g2ad1d38db0f_0_19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Google Shape;875;g2ad1d38db0f_0_1928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Modeling Workflow</a:t>
            </a:r>
            <a:endParaRPr sz="3600" b="1" i="0" u="none" strike="noStrike" cap="non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6" name="Google Shape;876;g2ad1d38db0f_0_19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738" y="1240275"/>
            <a:ext cx="8134628" cy="336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3" name="Google Shape;903;g2ad1d38db0f_0_1800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904" name="Google Shape;904;g2ad1d38db0f_0_1800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g2ad1d38db0f_0_1800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g2ad1d38db0f_0_1800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7" name="Google Shape;907;g2ad1d38db0f_0_1800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908" name="Google Shape;908;g2ad1d38db0f_0_1800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g2ad1d38db0f_0_1800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g2ad1d38db0f_0_1800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g2ad1d38db0f_0_1800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g2ad1d38db0f_0_1800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g2ad1d38db0f_0_1800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g2ad1d38db0f_0_1800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g2ad1d38db0f_0_1800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g2ad1d38db0f_0_1800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7" name="Google Shape;917;g2ad1d38db0f_0_1800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918" name="Google Shape;918;g2ad1d38db0f_0_18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g2ad1d38db0f_0_1800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SG" sz="3600" b="1" dirty="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Feature</a:t>
            </a:r>
            <a:r>
              <a:rPr lang="en" sz="3600" b="1" dirty="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 Selection</a:t>
            </a:r>
            <a:endParaRPr sz="3600" b="1" dirty="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Google Shape;898;g2ad1d38db0f_0_2008">
            <a:extLst>
              <a:ext uri="{FF2B5EF4-FFF2-40B4-BE49-F238E27FC236}">
                <a16:creationId xmlns:a16="http://schemas.microsoft.com/office/drawing/2014/main" id="{14D1DB68-0933-8493-B6A1-5C0531D6ACD3}"/>
              </a:ext>
            </a:extLst>
          </p:cNvPr>
          <p:cNvSpPr txBox="1"/>
          <p:nvPr/>
        </p:nvSpPr>
        <p:spPr>
          <a:xfrm>
            <a:off x="359325" y="903175"/>
            <a:ext cx="77358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Lakukan semua persiapan data di train dan terapkan semua parameter tersebut ke data test.</a:t>
            </a:r>
          </a:p>
          <a:p>
            <a:pPr marL="4826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en" sz="140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Feature engineering</a:t>
            </a:r>
          </a:p>
          <a:p>
            <a:pPr marL="4826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Feature selection</a:t>
            </a:r>
          </a:p>
          <a:p>
            <a:pPr marL="4826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en" sz="140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Feature scaling</a:t>
            </a:r>
            <a:endParaRPr sz="140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125382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g2ad1d38db0f_0_847"/>
          <p:cNvPicPr preferRelativeResize="0"/>
          <p:nvPr/>
        </p:nvPicPr>
        <p:blipFill rotWithShape="1">
          <a:blip r:embed="rId3">
            <a:alphaModFix/>
          </a:blip>
          <a:srcRect t="27140" r="2856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2ad1d38db0f_0_847"/>
          <p:cNvSpPr/>
          <p:nvPr/>
        </p:nvSpPr>
        <p:spPr>
          <a:xfrm>
            <a:off x="0" y="-6900"/>
            <a:ext cx="9144000" cy="5157300"/>
          </a:xfrm>
          <a:prstGeom prst="rect">
            <a:avLst/>
          </a:prstGeom>
          <a:solidFill>
            <a:srgbClr val="18919B">
              <a:alpha val="75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g2ad1d38db0f_0_847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02" name="Google Shape;102;g2ad1d38db0f_0_847"/>
          <p:cNvPicPr preferRelativeResize="0"/>
          <p:nvPr/>
        </p:nvPicPr>
        <p:blipFill rotWithShape="1">
          <a:blip r:embed="rId4">
            <a:alphaModFix/>
          </a:blip>
          <a:srcRect l="20890" t="40502" r="19610" b="36592"/>
          <a:stretch/>
        </p:blipFill>
        <p:spPr>
          <a:xfrm>
            <a:off x="8333975" y="4803800"/>
            <a:ext cx="682624" cy="262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2ad1d38db0f_0_847"/>
          <p:cNvSpPr txBox="1"/>
          <p:nvPr/>
        </p:nvSpPr>
        <p:spPr>
          <a:xfrm>
            <a:off x="308475" y="1986900"/>
            <a:ext cx="81375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64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Understanding Data</a:t>
            </a:r>
            <a:endParaRPr sz="6400" b="1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1" name="Google Shape;881;g2ad1d38db0f_0_2008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882" name="Google Shape;882;g2ad1d38db0f_0_2008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g2ad1d38db0f_0_2008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g2ad1d38db0f_0_2008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5" name="Google Shape;885;g2ad1d38db0f_0_2008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886" name="Google Shape;886;g2ad1d38db0f_0_2008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g2ad1d38db0f_0_2008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g2ad1d38db0f_0_2008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g2ad1d38db0f_0_2008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g2ad1d38db0f_0_2008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g2ad1d38db0f_0_2008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g2ad1d38db0f_0_2008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g2ad1d38db0f_0_2008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g2ad1d38db0f_0_2008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5" name="Google Shape;895;g2ad1d38db0f_0_2008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896" name="Google Shape;896;g2ad1d38db0f_0_20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g2ad1d38db0f_0_2008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Machine Learning Workflow</a:t>
            </a:r>
            <a:endParaRPr sz="3600" b="1" i="0" u="none" strike="noStrike" cap="non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8" name="Google Shape;898;g2ad1d38db0f_0_2008"/>
          <p:cNvSpPr txBox="1"/>
          <p:nvPr/>
        </p:nvSpPr>
        <p:spPr>
          <a:xfrm>
            <a:off x="359325" y="903175"/>
            <a:ext cx="77358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 sz="140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Sebagian besar film memiliki panjang judul &lt; 30 huruf</a:t>
            </a:r>
            <a:endParaRPr sz="140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175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 sz="140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Terdapat beberapa film yang memiliki judul yang cukup panjang, yaitu di atas &gt;40 huruf</a:t>
            </a:r>
            <a:endParaRPr sz="140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7" name="Google Shape;827;g2ad1d38db0f_0_1780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828" name="Google Shape;828;g2ad1d38db0f_0_1780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g2ad1d38db0f_0_1780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g2ad1d38db0f_0_1780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1" name="Google Shape;831;g2ad1d38db0f_0_1780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832" name="Google Shape;832;g2ad1d38db0f_0_1780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g2ad1d38db0f_0_1780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g2ad1d38db0f_0_1780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g2ad1d38db0f_0_1780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g2ad1d38db0f_0_1780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g2ad1d38db0f_0_1780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g2ad1d38db0f_0_1780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g2ad1d38db0f_0_1780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g2ad1d38db0f_0_1780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41" name="Google Shape;841;g2ad1d38db0f_0_1780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842" name="Google Shape;842;g2ad1d38db0f_0_17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843" name="Google Shape;843;g2ad1d38db0f_0_1780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Title Length</a:t>
            </a:r>
            <a:endParaRPr sz="3600" b="1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4" name="Google Shape;844;g2ad1d38db0f_0_178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5900" y="752650"/>
            <a:ext cx="4783501" cy="3830460"/>
          </a:xfrm>
          <a:prstGeom prst="rect">
            <a:avLst/>
          </a:prstGeom>
          <a:noFill/>
          <a:ln>
            <a:noFill/>
          </a:ln>
        </p:spPr>
      </p:pic>
      <p:sp>
        <p:nvSpPr>
          <p:cNvPr id="845" name="Google Shape;845;g2ad1d38db0f_0_1780"/>
          <p:cNvSpPr txBox="1"/>
          <p:nvPr/>
        </p:nvSpPr>
        <p:spPr>
          <a:xfrm>
            <a:off x="5425625" y="910600"/>
            <a:ext cx="3535500" cy="12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 sz="1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Sebagian besar film memiliki panjang judul &lt; 30 huruf</a:t>
            </a:r>
            <a:endParaRPr sz="1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Roboto"/>
              <a:buAutoNum type="arabicPeriod"/>
            </a:pPr>
            <a:r>
              <a:rPr lang="en" sz="14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Terdapat beberapa film yang memiliki judul yang cukup panjang, yaitu di atas &gt;40 huruf</a:t>
            </a:r>
            <a:endParaRPr sz="14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Google Shape;850;g2ad1d38db0f_0_1999"/>
          <p:cNvPicPr preferRelativeResize="0"/>
          <p:nvPr/>
        </p:nvPicPr>
        <p:blipFill rotWithShape="1">
          <a:blip r:embed="rId3">
            <a:alphaModFix/>
          </a:blip>
          <a:srcRect t="27140" r="2856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g2ad1d38db0f_0_1999"/>
          <p:cNvSpPr/>
          <p:nvPr/>
        </p:nvSpPr>
        <p:spPr>
          <a:xfrm>
            <a:off x="0" y="-6900"/>
            <a:ext cx="9144000" cy="5157300"/>
          </a:xfrm>
          <a:prstGeom prst="rect">
            <a:avLst/>
          </a:prstGeom>
          <a:solidFill>
            <a:srgbClr val="18919B">
              <a:alpha val="75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g2ad1d38db0f_0_1999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853" name="Google Shape;853;g2ad1d38db0f_0_1999"/>
          <p:cNvPicPr preferRelativeResize="0"/>
          <p:nvPr/>
        </p:nvPicPr>
        <p:blipFill rotWithShape="1">
          <a:blip r:embed="rId4">
            <a:alphaModFix/>
          </a:blip>
          <a:srcRect l="20890" t="40502" r="19610" b="36592"/>
          <a:stretch/>
        </p:blipFill>
        <p:spPr>
          <a:xfrm>
            <a:off x="8333975" y="4803800"/>
            <a:ext cx="682624" cy="262799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g2ad1d38db0f_0_1999"/>
          <p:cNvSpPr txBox="1"/>
          <p:nvPr/>
        </p:nvSpPr>
        <p:spPr>
          <a:xfrm>
            <a:off x="330175" y="1494300"/>
            <a:ext cx="8137500" cy="2154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6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Supervised Machine Learning</a:t>
            </a:r>
            <a:endParaRPr sz="64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2520433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3" name="Google Shape;903;g2ad1d38db0f_0_1800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904" name="Google Shape;904;g2ad1d38db0f_0_1800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g2ad1d38db0f_0_1800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g2ad1d38db0f_0_1800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7" name="Google Shape;907;g2ad1d38db0f_0_1800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908" name="Google Shape;908;g2ad1d38db0f_0_1800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g2ad1d38db0f_0_1800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g2ad1d38db0f_0_1800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g2ad1d38db0f_0_1800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g2ad1d38db0f_0_1800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g2ad1d38db0f_0_1800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g2ad1d38db0f_0_1800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g2ad1d38db0f_0_1800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g2ad1d38db0f_0_1800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7" name="Google Shape;917;g2ad1d38db0f_0_1800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918" name="Google Shape;918;g2ad1d38db0f_0_18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g2ad1d38db0f_0_1800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dirty="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Regression vs Classification</a:t>
            </a:r>
            <a:endParaRPr sz="3600" b="1" dirty="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Google Shape;898;g2ad1d38db0f_0_2008">
            <a:extLst>
              <a:ext uri="{FF2B5EF4-FFF2-40B4-BE49-F238E27FC236}">
                <a16:creationId xmlns:a16="http://schemas.microsoft.com/office/drawing/2014/main" id="{234753AB-9A67-7872-AF60-CDD29A9D50FC}"/>
              </a:ext>
            </a:extLst>
          </p:cNvPr>
          <p:cNvSpPr txBox="1"/>
          <p:nvPr/>
        </p:nvSpPr>
        <p:spPr>
          <a:xfrm>
            <a:off x="359325" y="1352279"/>
            <a:ext cx="336975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" sz="140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Regression : prediction when the target feature is a continous numerical variable</a:t>
            </a:r>
          </a:p>
          <a:p>
            <a:pPr marL="1397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n" sz="140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97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Classification : prediction when the target feature is a categorical variable</a:t>
            </a:r>
            <a:endParaRPr sz="140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6" name="Picture 2" descr="Regression vs Classification in Machine Learning - Javatpoint">
            <a:extLst>
              <a:ext uri="{FF2B5EF4-FFF2-40B4-BE49-F238E27FC236}">
                <a16:creationId xmlns:a16="http://schemas.microsoft.com/office/drawing/2014/main" id="{48A4BEB5-C8A6-5D14-D53B-D5E7B4F640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235" y="1352279"/>
            <a:ext cx="4514850" cy="2505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3" name="Google Shape;903;g2ad1d38db0f_0_1800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904" name="Google Shape;904;g2ad1d38db0f_0_1800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g2ad1d38db0f_0_1800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g2ad1d38db0f_0_1800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7" name="Google Shape;907;g2ad1d38db0f_0_1800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908" name="Google Shape;908;g2ad1d38db0f_0_1800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g2ad1d38db0f_0_1800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g2ad1d38db0f_0_1800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g2ad1d38db0f_0_1800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g2ad1d38db0f_0_1800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g2ad1d38db0f_0_1800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g2ad1d38db0f_0_1800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g2ad1d38db0f_0_1800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g2ad1d38db0f_0_1800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7" name="Google Shape;917;g2ad1d38db0f_0_1800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918" name="Google Shape;918;g2ad1d38db0f_0_18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g2ad1d38db0f_0_1800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dirty="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K Nearest Neighbor</a:t>
            </a:r>
            <a:endParaRPr sz="3600" b="1" dirty="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Google Shape;898;g2ad1d38db0f_0_2008">
            <a:extLst>
              <a:ext uri="{FF2B5EF4-FFF2-40B4-BE49-F238E27FC236}">
                <a16:creationId xmlns:a16="http://schemas.microsoft.com/office/drawing/2014/main" id="{234753AB-9A67-7872-AF60-CDD29A9D50FC}"/>
              </a:ext>
            </a:extLst>
          </p:cNvPr>
          <p:cNvSpPr txBox="1"/>
          <p:nvPr/>
        </p:nvSpPr>
        <p:spPr>
          <a:xfrm>
            <a:off x="359325" y="1352279"/>
            <a:ext cx="336975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" sz="140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Konsep</a:t>
            </a:r>
          </a:p>
          <a:p>
            <a:pPr marL="4826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Menghitung jarak antara data baru dengan data yang ada</a:t>
            </a:r>
          </a:p>
          <a:p>
            <a:pPr marL="4826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en" sz="140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Menghitung</a:t>
            </a:r>
            <a:r>
              <a:rPr lang="en" sz="1400" i="1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k </a:t>
            </a:r>
            <a:r>
              <a:rPr lang="en" sz="140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 terdekat</a:t>
            </a:r>
          </a:p>
          <a:p>
            <a:pPr marL="4826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Memprediksi berdasarkan majority voting</a:t>
            </a:r>
            <a:endParaRPr sz="140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50" name="Picture 2" descr="k-nearest neighbors. A diagram showing an example of the k-nearest ...">
            <a:extLst>
              <a:ext uri="{FF2B5EF4-FFF2-40B4-BE49-F238E27FC236}">
                <a16:creationId xmlns:a16="http://schemas.microsoft.com/office/drawing/2014/main" id="{CBD0A576-E93F-EC75-B181-AFF9F2EAA7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9994" y="1288960"/>
            <a:ext cx="5114681" cy="3134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3802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03;g2ad1d38db0f_0_1800">
            <a:extLst>
              <a:ext uri="{FF2B5EF4-FFF2-40B4-BE49-F238E27FC236}">
                <a16:creationId xmlns:a16="http://schemas.microsoft.com/office/drawing/2014/main" id="{DF5E6D03-D4B6-3A37-481D-E9914EBFC843}"/>
              </a:ext>
            </a:extLst>
          </p:cNvPr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3" name="Google Shape;904;g2ad1d38db0f_0_1800">
              <a:extLst>
                <a:ext uri="{FF2B5EF4-FFF2-40B4-BE49-F238E27FC236}">
                  <a16:creationId xmlns:a16="http://schemas.microsoft.com/office/drawing/2014/main" id="{43EC7F79-F358-DBB3-357E-D799101FE1D0}"/>
                </a:ext>
              </a:extLst>
            </p:cNvPr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905;g2ad1d38db0f_0_1800">
              <a:extLst>
                <a:ext uri="{FF2B5EF4-FFF2-40B4-BE49-F238E27FC236}">
                  <a16:creationId xmlns:a16="http://schemas.microsoft.com/office/drawing/2014/main" id="{259E5355-8FBA-F23B-1971-9E8E96A20D94}"/>
                </a:ext>
              </a:extLst>
            </p:cNvPr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906;g2ad1d38db0f_0_1800">
              <a:extLst>
                <a:ext uri="{FF2B5EF4-FFF2-40B4-BE49-F238E27FC236}">
                  <a16:creationId xmlns:a16="http://schemas.microsoft.com/office/drawing/2014/main" id="{72A197D3-9E55-174F-28C4-79E54B2810EB}"/>
                </a:ext>
              </a:extLst>
            </p:cNvPr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" name="Google Shape;907;g2ad1d38db0f_0_1800">
            <a:extLst>
              <a:ext uri="{FF2B5EF4-FFF2-40B4-BE49-F238E27FC236}">
                <a16:creationId xmlns:a16="http://schemas.microsoft.com/office/drawing/2014/main" id="{42BE47B7-5BA6-0571-6CEA-3B4C1C6B9B2A}"/>
              </a:ext>
            </a:extLst>
          </p:cNvPr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7" name="Google Shape;908;g2ad1d38db0f_0_1800">
              <a:extLst>
                <a:ext uri="{FF2B5EF4-FFF2-40B4-BE49-F238E27FC236}">
                  <a16:creationId xmlns:a16="http://schemas.microsoft.com/office/drawing/2014/main" id="{09C1EEB0-58AA-95FA-1813-7509322AB13C}"/>
                </a:ext>
              </a:extLst>
            </p:cNvPr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909;g2ad1d38db0f_0_1800">
              <a:extLst>
                <a:ext uri="{FF2B5EF4-FFF2-40B4-BE49-F238E27FC236}">
                  <a16:creationId xmlns:a16="http://schemas.microsoft.com/office/drawing/2014/main" id="{DB75CA4F-C04A-2478-FBB0-F1B3D20E5EEE}"/>
                </a:ext>
              </a:extLst>
            </p:cNvPr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910;g2ad1d38db0f_0_1800">
              <a:extLst>
                <a:ext uri="{FF2B5EF4-FFF2-40B4-BE49-F238E27FC236}">
                  <a16:creationId xmlns:a16="http://schemas.microsoft.com/office/drawing/2014/main" id="{53EF98DA-4FF3-32C1-CC59-F7B9F1675F16}"/>
                </a:ext>
              </a:extLst>
            </p:cNvPr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911;g2ad1d38db0f_0_1800">
              <a:extLst>
                <a:ext uri="{FF2B5EF4-FFF2-40B4-BE49-F238E27FC236}">
                  <a16:creationId xmlns:a16="http://schemas.microsoft.com/office/drawing/2014/main" id="{3BDC4AE7-355B-1CB1-2890-A94B6C382207}"/>
                </a:ext>
              </a:extLst>
            </p:cNvPr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912;g2ad1d38db0f_0_1800">
              <a:extLst>
                <a:ext uri="{FF2B5EF4-FFF2-40B4-BE49-F238E27FC236}">
                  <a16:creationId xmlns:a16="http://schemas.microsoft.com/office/drawing/2014/main" id="{8A9253DE-AEB4-ED80-9F21-77BF0995FC68}"/>
                </a:ext>
              </a:extLst>
            </p:cNvPr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913;g2ad1d38db0f_0_1800">
              <a:extLst>
                <a:ext uri="{FF2B5EF4-FFF2-40B4-BE49-F238E27FC236}">
                  <a16:creationId xmlns:a16="http://schemas.microsoft.com/office/drawing/2014/main" id="{1539D287-793C-50F9-47DC-71C1AA71A184}"/>
                </a:ext>
              </a:extLst>
            </p:cNvPr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914;g2ad1d38db0f_0_1800">
              <a:extLst>
                <a:ext uri="{FF2B5EF4-FFF2-40B4-BE49-F238E27FC236}">
                  <a16:creationId xmlns:a16="http://schemas.microsoft.com/office/drawing/2014/main" id="{5C2E837A-FB9C-12F5-8CEA-4D429F425705}"/>
                </a:ext>
              </a:extLst>
            </p:cNvPr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915;g2ad1d38db0f_0_1800">
              <a:extLst>
                <a:ext uri="{FF2B5EF4-FFF2-40B4-BE49-F238E27FC236}">
                  <a16:creationId xmlns:a16="http://schemas.microsoft.com/office/drawing/2014/main" id="{8A8CFE75-FF7C-A661-5681-9A1B29E992F5}"/>
                </a:ext>
              </a:extLst>
            </p:cNvPr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916;g2ad1d38db0f_0_1800">
              <a:extLst>
                <a:ext uri="{FF2B5EF4-FFF2-40B4-BE49-F238E27FC236}">
                  <a16:creationId xmlns:a16="http://schemas.microsoft.com/office/drawing/2014/main" id="{C2F1969A-6513-6440-AD44-5D1C92A73A80}"/>
                </a:ext>
              </a:extLst>
            </p:cNvPr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917;g2ad1d38db0f_0_1800">
            <a:extLst>
              <a:ext uri="{FF2B5EF4-FFF2-40B4-BE49-F238E27FC236}">
                <a16:creationId xmlns:a16="http://schemas.microsoft.com/office/drawing/2014/main" id="{0093B432-865E-15F7-8B9B-7A169E7A84F3}"/>
              </a:ext>
            </a:extLst>
          </p:cNvPr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7" name="Google Shape;918;g2ad1d38db0f_0_1800">
            <a:extLst>
              <a:ext uri="{FF2B5EF4-FFF2-40B4-BE49-F238E27FC236}">
                <a16:creationId xmlns:a16="http://schemas.microsoft.com/office/drawing/2014/main" id="{D8B35AB0-3CD2-7BE3-5D88-CCDE631AEFD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919;g2ad1d38db0f_0_1800">
            <a:extLst>
              <a:ext uri="{FF2B5EF4-FFF2-40B4-BE49-F238E27FC236}">
                <a16:creationId xmlns:a16="http://schemas.microsoft.com/office/drawing/2014/main" id="{32ED782F-5308-584D-E8CE-0CBAEF7BC36B}"/>
              </a:ext>
            </a:extLst>
          </p:cNvPr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SG" sz="3600" b="1" dirty="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Distance</a:t>
            </a:r>
            <a:r>
              <a:rPr lang="en" sz="3600" b="1" dirty="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3600" b="1" dirty="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098" name="Picture 2" descr="DISTANCE FORMULA || COORDINATE GEOMETRY - YouTube">
            <a:extLst>
              <a:ext uri="{FF2B5EF4-FFF2-40B4-BE49-F238E27FC236}">
                <a16:creationId xmlns:a16="http://schemas.microsoft.com/office/drawing/2014/main" id="{2A17BEEF-B004-7B6A-57D0-D5DEB9581C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82" r="24185"/>
          <a:stretch/>
        </p:blipFill>
        <p:spPr bwMode="auto">
          <a:xfrm>
            <a:off x="1888975" y="1227456"/>
            <a:ext cx="5441912" cy="3154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67110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03;g2ad1d38db0f_0_1800">
            <a:extLst>
              <a:ext uri="{FF2B5EF4-FFF2-40B4-BE49-F238E27FC236}">
                <a16:creationId xmlns:a16="http://schemas.microsoft.com/office/drawing/2014/main" id="{DF5E6D03-D4B6-3A37-481D-E9914EBFC843}"/>
              </a:ext>
            </a:extLst>
          </p:cNvPr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3" name="Google Shape;904;g2ad1d38db0f_0_1800">
              <a:extLst>
                <a:ext uri="{FF2B5EF4-FFF2-40B4-BE49-F238E27FC236}">
                  <a16:creationId xmlns:a16="http://schemas.microsoft.com/office/drawing/2014/main" id="{43EC7F79-F358-DBB3-357E-D799101FE1D0}"/>
                </a:ext>
              </a:extLst>
            </p:cNvPr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905;g2ad1d38db0f_0_1800">
              <a:extLst>
                <a:ext uri="{FF2B5EF4-FFF2-40B4-BE49-F238E27FC236}">
                  <a16:creationId xmlns:a16="http://schemas.microsoft.com/office/drawing/2014/main" id="{259E5355-8FBA-F23B-1971-9E8E96A20D94}"/>
                </a:ext>
              </a:extLst>
            </p:cNvPr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906;g2ad1d38db0f_0_1800">
              <a:extLst>
                <a:ext uri="{FF2B5EF4-FFF2-40B4-BE49-F238E27FC236}">
                  <a16:creationId xmlns:a16="http://schemas.microsoft.com/office/drawing/2014/main" id="{72A197D3-9E55-174F-28C4-79E54B2810EB}"/>
                </a:ext>
              </a:extLst>
            </p:cNvPr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" name="Google Shape;907;g2ad1d38db0f_0_1800">
            <a:extLst>
              <a:ext uri="{FF2B5EF4-FFF2-40B4-BE49-F238E27FC236}">
                <a16:creationId xmlns:a16="http://schemas.microsoft.com/office/drawing/2014/main" id="{42BE47B7-5BA6-0571-6CEA-3B4C1C6B9B2A}"/>
              </a:ext>
            </a:extLst>
          </p:cNvPr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7" name="Google Shape;908;g2ad1d38db0f_0_1800">
              <a:extLst>
                <a:ext uri="{FF2B5EF4-FFF2-40B4-BE49-F238E27FC236}">
                  <a16:creationId xmlns:a16="http://schemas.microsoft.com/office/drawing/2014/main" id="{09C1EEB0-58AA-95FA-1813-7509322AB13C}"/>
                </a:ext>
              </a:extLst>
            </p:cNvPr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909;g2ad1d38db0f_0_1800">
              <a:extLst>
                <a:ext uri="{FF2B5EF4-FFF2-40B4-BE49-F238E27FC236}">
                  <a16:creationId xmlns:a16="http://schemas.microsoft.com/office/drawing/2014/main" id="{DB75CA4F-C04A-2478-FBB0-F1B3D20E5EEE}"/>
                </a:ext>
              </a:extLst>
            </p:cNvPr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910;g2ad1d38db0f_0_1800">
              <a:extLst>
                <a:ext uri="{FF2B5EF4-FFF2-40B4-BE49-F238E27FC236}">
                  <a16:creationId xmlns:a16="http://schemas.microsoft.com/office/drawing/2014/main" id="{53EF98DA-4FF3-32C1-CC59-F7B9F1675F16}"/>
                </a:ext>
              </a:extLst>
            </p:cNvPr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911;g2ad1d38db0f_0_1800">
              <a:extLst>
                <a:ext uri="{FF2B5EF4-FFF2-40B4-BE49-F238E27FC236}">
                  <a16:creationId xmlns:a16="http://schemas.microsoft.com/office/drawing/2014/main" id="{3BDC4AE7-355B-1CB1-2890-A94B6C382207}"/>
                </a:ext>
              </a:extLst>
            </p:cNvPr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912;g2ad1d38db0f_0_1800">
              <a:extLst>
                <a:ext uri="{FF2B5EF4-FFF2-40B4-BE49-F238E27FC236}">
                  <a16:creationId xmlns:a16="http://schemas.microsoft.com/office/drawing/2014/main" id="{8A9253DE-AEB4-ED80-9F21-77BF0995FC68}"/>
                </a:ext>
              </a:extLst>
            </p:cNvPr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913;g2ad1d38db0f_0_1800">
              <a:extLst>
                <a:ext uri="{FF2B5EF4-FFF2-40B4-BE49-F238E27FC236}">
                  <a16:creationId xmlns:a16="http://schemas.microsoft.com/office/drawing/2014/main" id="{1539D287-793C-50F9-47DC-71C1AA71A184}"/>
                </a:ext>
              </a:extLst>
            </p:cNvPr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914;g2ad1d38db0f_0_1800">
              <a:extLst>
                <a:ext uri="{FF2B5EF4-FFF2-40B4-BE49-F238E27FC236}">
                  <a16:creationId xmlns:a16="http://schemas.microsoft.com/office/drawing/2014/main" id="{5C2E837A-FB9C-12F5-8CEA-4D429F425705}"/>
                </a:ext>
              </a:extLst>
            </p:cNvPr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915;g2ad1d38db0f_0_1800">
              <a:extLst>
                <a:ext uri="{FF2B5EF4-FFF2-40B4-BE49-F238E27FC236}">
                  <a16:creationId xmlns:a16="http://schemas.microsoft.com/office/drawing/2014/main" id="{8A8CFE75-FF7C-A661-5681-9A1B29E992F5}"/>
                </a:ext>
              </a:extLst>
            </p:cNvPr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916;g2ad1d38db0f_0_1800">
              <a:extLst>
                <a:ext uri="{FF2B5EF4-FFF2-40B4-BE49-F238E27FC236}">
                  <a16:creationId xmlns:a16="http://schemas.microsoft.com/office/drawing/2014/main" id="{C2F1969A-6513-6440-AD44-5D1C92A73A80}"/>
                </a:ext>
              </a:extLst>
            </p:cNvPr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917;g2ad1d38db0f_0_1800">
            <a:extLst>
              <a:ext uri="{FF2B5EF4-FFF2-40B4-BE49-F238E27FC236}">
                <a16:creationId xmlns:a16="http://schemas.microsoft.com/office/drawing/2014/main" id="{0093B432-865E-15F7-8B9B-7A169E7A84F3}"/>
              </a:ext>
            </a:extLst>
          </p:cNvPr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7" name="Google Shape;918;g2ad1d38db0f_0_1800">
            <a:extLst>
              <a:ext uri="{FF2B5EF4-FFF2-40B4-BE49-F238E27FC236}">
                <a16:creationId xmlns:a16="http://schemas.microsoft.com/office/drawing/2014/main" id="{D8B35AB0-3CD2-7BE3-5D88-CCDE631AEFD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919;g2ad1d38db0f_0_1800">
            <a:extLst>
              <a:ext uri="{FF2B5EF4-FFF2-40B4-BE49-F238E27FC236}">
                <a16:creationId xmlns:a16="http://schemas.microsoft.com/office/drawing/2014/main" id="{32ED782F-5308-584D-E8CE-0CBAEF7BC36B}"/>
              </a:ext>
            </a:extLst>
          </p:cNvPr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dirty="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Decision Tree</a:t>
            </a:r>
            <a:endParaRPr sz="3600" b="1" dirty="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898;g2ad1d38db0f_0_2008">
            <a:extLst>
              <a:ext uri="{FF2B5EF4-FFF2-40B4-BE49-F238E27FC236}">
                <a16:creationId xmlns:a16="http://schemas.microsoft.com/office/drawing/2014/main" id="{9FDFD20B-B242-2B61-BDDF-1523E92A937C}"/>
              </a:ext>
            </a:extLst>
          </p:cNvPr>
          <p:cNvSpPr txBox="1"/>
          <p:nvPr/>
        </p:nvSpPr>
        <p:spPr>
          <a:xfrm>
            <a:off x="359325" y="1352279"/>
            <a:ext cx="3369750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" sz="140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Konsep</a:t>
            </a:r>
          </a:p>
          <a:p>
            <a:pPr marL="4826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Membagi data berdasarkan target</a:t>
            </a:r>
          </a:p>
          <a:p>
            <a:pPr marL="4826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en" sz="140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Menghitung loss function yang ada (error paling kecil)</a:t>
            </a:r>
          </a:p>
          <a:p>
            <a:pPr marL="4826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Memilih feature dengan loss function terkecil</a:t>
            </a:r>
            <a:endParaRPr lang="en" sz="140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74" name="Picture 2" descr="Decision Analysis 3: Decision Trees - YouTube">
            <a:extLst>
              <a:ext uri="{FF2B5EF4-FFF2-40B4-BE49-F238E27FC236}">
                <a16:creationId xmlns:a16="http://schemas.microsoft.com/office/drawing/2014/main" id="{81428B33-C238-53D6-B357-7CDD1CE2F4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9689" y="1257367"/>
            <a:ext cx="4514850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12994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Google Shape;850;g2ad1d38db0f_0_1999"/>
          <p:cNvPicPr preferRelativeResize="0"/>
          <p:nvPr/>
        </p:nvPicPr>
        <p:blipFill rotWithShape="1">
          <a:blip r:embed="rId3">
            <a:alphaModFix/>
          </a:blip>
          <a:srcRect t="27140" r="2856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g2ad1d38db0f_0_1999"/>
          <p:cNvSpPr/>
          <p:nvPr/>
        </p:nvSpPr>
        <p:spPr>
          <a:xfrm>
            <a:off x="0" y="-6900"/>
            <a:ext cx="9144000" cy="5157300"/>
          </a:xfrm>
          <a:prstGeom prst="rect">
            <a:avLst/>
          </a:prstGeom>
          <a:solidFill>
            <a:srgbClr val="18919B">
              <a:alpha val="75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g2ad1d38db0f_0_1999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853" name="Google Shape;853;g2ad1d38db0f_0_1999"/>
          <p:cNvPicPr preferRelativeResize="0"/>
          <p:nvPr/>
        </p:nvPicPr>
        <p:blipFill rotWithShape="1">
          <a:blip r:embed="rId4">
            <a:alphaModFix/>
          </a:blip>
          <a:srcRect l="20890" t="40502" r="19610" b="36592"/>
          <a:stretch/>
        </p:blipFill>
        <p:spPr>
          <a:xfrm>
            <a:off x="8333975" y="4803800"/>
            <a:ext cx="682624" cy="262799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g2ad1d38db0f_0_1999"/>
          <p:cNvSpPr txBox="1"/>
          <p:nvPr/>
        </p:nvSpPr>
        <p:spPr>
          <a:xfrm>
            <a:off x="330175" y="1494300"/>
            <a:ext cx="8137500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6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-SG" sz="6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</a:t>
            </a:r>
            <a:r>
              <a:rPr lang="en" sz="6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del Evaluation</a:t>
            </a:r>
            <a:endParaRPr sz="64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3390183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03;g2ad1d38db0f_0_1800">
            <a:extLst>
              <a:ext uri="{FF2B5EF4-FFF2-40B4-BE49-F238E27FC236}">
                <a16:creationId xmlns:a16="http://schemas.microsoft.com/office/drawing/2014/main" id="{DF5E6D03-D4B6-3A37-481D-E9914EBFC843}"/>
              </a:ext>
            </a:extLst>
          </p:cNvPr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3" name="Google Shape;904;g2ad1d38db0f_0_1800">
              <a:extLst>
                <a:ext uri="{FF2B5EF4-FFF2-40B4-BE49-F238E27FC236}">
                  <a16:creationId xmlns:a16="http://schemas.microsoft.com/office/drawing/2014/main" id="{43EC7F79-F358-DBB3-357E-D799101FE1D0}"/>
                </a:ext>
              </a:extLst>
            </p:cNvPr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905;g2ad1d38db0f_0_1800">
              <a:extLst>
                <a:ext uri="{FF2B5EF4-FFF2-40B4-BE49-F238E27FC236}">
                  <a16:creationId xmlns:a16="http://schemas.microsoft.com/office/drawing/2014/main" id="{259E5355-8FBA-F23B-1971-9E8E96A20D94}"/>
                </a:ext>
              </a:extLst>
            </p:cNvPr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906;g2ad1d38db0f_0_1800">
              <a:extLst>
                <a:ext uri="{FF2B5EF4-FFF2-40B4-BE49-F238E27FC236}">
                  <a16:creationId xmlns:a16="http://schemas.microsoft.com/office/drawing/2014/main" id="{72A197D3-9E55-174F-28C4-79E54B2810EB}"/>
                </a:ext>
              </a:extLst>
            </p:cNvPr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" name="Google Shape;907;g2ad1d38db0f_0_1800">
            <a:extLst>
              <a:ext uri="{FF2B5EF4-FFF2-40B4-BE49-F238E27FC236}">
                <a16:creationId xmlns:a16="http://schemas.microsoft.com/office/drawing/2014/main" id="{42BE47B7-5BA6-0571-6CEA-3B4C1C6B9B2A}"/>
              </a:ext>
            </a:extLst>
          </p:cNvPr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7" name="Google Shape;908;g2ad1d38db0f_0_1800">
              <a:extLst>
                <a:ext uri="{FF2B5EF4-FFF2-40B4-BE49-F238E27FC236}">
                  <a16:creationId xmlns:a16="http://schemas.microsoft.com/office/drawing/2014/main" id="{09C1EEB0-58AA-95FA-1813-7509322AB13C}"/>
                </a:ext>
              </a:extLst>
            </p:cNvPr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909;g2ad1d38db0f_0_1800">
              <a:extLst>
                <a:ext uri="{FF2B5EF4-FFF2-40B4-BE49-F238E27FC236}">
                  <a16:creationId xmlns:a16="http://schemas.microsoft.com/office/drawing/2014/main" id="{DB75CA4F-C04A-2478-FBB0-F1B3D20E5EEE}"/>
                </a:ext>
              </a:extLst>
            </p:cNvPr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910;g2ad1d38db0f_0_1800">
              <a:extLst>
                <a:ext uri="{FF2B5EF4-FFF2-40B4-BE49-F238E27FC236}">
                  <a16:creationId xmlns:a16="http://schemas.microsoft.com/office/drawing/2014/main" id="{53EF98DA-4FF3-32C1-CC59-F7B9F1675F16}"/>
                </a:ext>
              </a:extLst>
            </p:cNvPr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911;g2ad1d38db0f_0_1800">
              <a:extLst>
                <a:ext uri="{FF2B5EF4-FFF2-40B4-BE49-F238E27FC236}">
                  <a16:creationId xmlns:a16="http://schemas.microsoft.com/office/drawing/2014/main" id="{3BDC4AE7-355B-1CB1-2890-A94B6C382207}"/>
                </a:ext>
              </a:extLst>
            </p:cNvPr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912;g2ad1d38db0f_0_1800">
              <a:extLst>
                <a:ext uri="{FF2B5EF4-FFF2-40B4-BE49-F238E27FC236}">
                  <a16:creationId xmlns:a16="http://schemas.microsoft.com/office/drawing/2014/main" id="{8A9253DE-AEB4-ED80-9F21-77BF0995FC68}"/>
                </a:ext>
              </a:extLst>
            </p:cNvPr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913;g2ad1d38db0f_0_1800">
              <a:extLst>
                <a:ext uri="{FF2B5EF4-FFF2-40B4-BE49-F238E27FC236}">
                  <a16:creationId xmlns:a16="http://schemas.microsoft.com/office/drawing/2014/main" id="{1539D287-793C-50F9-47DC-71C1AA71A184}"/>
                </a:ext>
              </a:extLst>
            </p:cNvPr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914;g2ad1d38db0f_0_1800">
              <a:extLst>
                <a:ext uri="{FF2B5EF4-FFF2-40B4-BE49-F238E27FC236}">
                  <a16:creationId xmlns:a16="http://schemas.microsoft.com/office/drawing/2014/main" id="{5C2E837A-FB9C-12F5-8CEA-4D429F425705}"/>
                </a:ext>
              </a:extLst>
            </p:cNvPr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915;g2ad1d38db0f_0_1800">
              <a:extLst>
                <a:ext uri="{FF2B5EF4-FFF2-40B4-BE49-F238E27FC236}">
                  <a16:creationId xmlns:a16="http://schemas.microsoft.com/office/drawing/2014/main" id="{8A8CFE75-FF7C-A661-5681-9A1B29E992F5}"/>
                </a:ext>
              </a:extLst>
            </p:cNvPr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916;g2ad1d38db0f_0_1800">
              <a:extLst>
                <a:ext uri="{FF2B5EF4-FFF2-40B4-BE49-F238E27FC236}">
                  <a16:creationId xmlns:a16="http://schemas.microsoft.com/office/drawing/2014/main" id="{C2F1969A-6513-6440-AD44-5D1C92A73A80}"/>
                </a:ext>
              </a:extLst>
            </p:cNvPr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917;g2ad1d38db0f_0_1800">
            <a:extLst>
              <a:ext uri="{FF2B5EF4-FFF2-40B4-BE49-F238E27FC236}">
                <a16:creationId xmlns:a16="http://schemas.microsoft.com/office/drawing/2014/main" id="{0093B432-865E-15F7-8B9B-7A169E7A84F3}"/>
              </a:ext>
            </a:extLst>
          </p:cNvPr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7" name="Google Shape;918;g2ad1d38db0f_0_1800">
            <a:extLst>
              <a:ext uri="{FF2B5EF4-FFF2-40B4-BE49-F238E27FC236}">
                <a16:creationId xmlns:a16="http://schemas.microsoft.com/office/drawing/2014/main" id="{D8B35AB0-3CD2-7BE3-5D88-CCDE631AEFD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919;g2ad1d38db0f_0_1800">
            <a:extLst>
              <a:ext uri="{FF2B5EF4-FFF2-40B4-BE49-F238E27FC236}">
                <a16:creationId xmlns:a16="http://schemas.microsoft.com/office/drawing/2014/main" id="{32ED782F-5308-584D-E8CE-0CBAEF7BC36B}"/>
              </a:ext>
            </a:extLst>
          </p:cNvPr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dirty="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Confusion Matrix</a:t>
            </a:r>
            <a:endParaRPr sz="3600" b="1" dirty="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C8D10DE-39C9-BEDE-FB44-5B1B04E0FD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019" t="23071" r="24837" b="66293"/>
          <a:stretch/>
        </p:blipFill>
        <p:spPr>
          <a:xfrm>
            <a:off x="608413" y="1435099"/>
            <a:ext cx="7716672" cy="227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2085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03;g2ad1d38db0f_0_1800">
            <a:extLst>
              <a:ext uri="{FF2B5EF4-FFF2-40B4-BE49-F238E27FC236}">
                <a16:creationId xmlns:a16="http://schemas.microsoft.com/office/drawing/2014/main" id="{DF5E6D03-D4B6-3A37-481D-E9914EBFC843}"/>
              </a:ext>
            </a:extLst>
          </p:cNvPr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3" name="Google Shape;904;g2ad1d38db0f_0_1800">
              <a:extLst>
                <a:ext uri="{FF2B5EF4-FFF2-40B4-BE49-F238E27FC236}">
                  <a16:creationId xmlns:a16="http://schemas.microsoft.com/office/drawing/2014/main" id="{43EC7F79-F358-DBB3-357E-D799101FE1D0}"/>
                </a:ext>
              </a:extLst>
            </p:cNvPr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905;g2ad1d38db0f_0_1800">
              <a:extLst>
                <a:ext uri="{FF2B5EF4-FFF2-40B4-BE49-F238E27FC236}">
                  <a16:creationId xmlns:a16="http://schemas.microsoft.com/office/drawing/2014/main" id="{259E5355-8FBA-F23B-1971-9E8E96A20D94}"/>
                </a:ext>
              </a:extLst>
            </p:cNvPr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906;g2ad1d38db0f_0_1800">
              <a:extLst>
                <a:ext uri="{FF2B5EF4-FFF2-40B4-BE49-F238E27FC236}">
                  <a16:creationId xmlns:a16="http://schemas.microsoft.com/office/drawing/2014/main" id="{72A197D3-9E55-174F-28C4-79E54B2810EB}"/>
                </a:ext>
              </a:extLst>
            </p:cNvPr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" name="Google Shape;907;g2ad1d38db0f_0_1800">
            <a:extLst>
              <a:ext uri="{FF2B5EF4-FFF2-40B4-BE49-F238E27FC236}">
                <a16:creationId xmlns:a16="http://schemas.microsoft.com/office/drawing/2014/main" id="{42BE47B7-5BA6-0571-6CEA-3B4C1C6B9B2A}"/>
              </a:ext>
            </a:extLst>
          </p:cNvPr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7" name="Google Shape;908;g2ad1d38db0f_0_1800">
              <a:extLst>
                <a:ext uri="{FF2B5EF4-FFF2-40B4-BE49-F238E27FC236}">
                  <a16:creationId xmlns:a16="http://schemas.microsoft.com/office/drawing/2014/main" id="{09C1EEB0-58AA-95FA-1813-7509322AB13C}"/>
                </a:ext>
              </a:extLst>
            </p:cNvPr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909;g2ad1d38db0f_0_1800">
              <a:extLst>
                <a:ext uri="{FF2B5EF4-FFF2-40B4-BE49-F238E27FC236}">
                  <a16:creationId xmlns:a16="http://schemas.microsoft.com/office/drawing/2014/main" id="{DB75CA4F-C04A-2478-FBB0-F1B3D20E5EEE}"/>
                </a:ext>
              </a:extLst>
            </p:cNvPr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910;g2ad1d38db0f_0_1800">
              <a:extLst>
                <a:ext uri="{FF2B5EF4-FFF2-40B4-BE49-F238E27FC236}">
                  <a16:creationId xmlns:a16="http://schemas.microsoft.com/office/drawing/2014/main" id="{53EF98DA-4FF3-32C1-CC59-F7B9F1675F16}"/>
                </a:ext>
              </a:extLst>
            </p:cNvPr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911;g2ad1d38db0f_0_1800">
              <a:extLst>
                <a:ext uri="{FF2B5EF4-FFF2-40B4-BE49-F238E27FC236}">
                  <a16:creationId xmlns:a16="http://schemas.microsoft.com/office/drawing/2014/main" id="{3BDC4AE7-355B-1CB1-2890-A94B6C382207}"/>
                </a:ext>
              </a:extLst>
            </p:cNvPr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912;g2ad1d38db0f_0_1800">
              <a:extLst>
                <a:ext uri="{FF2B5EF4-FFF2-40B4-BE49-F238E27FC236}">
                  <a16:creationId xmlns:a16="http://schemas.microsoft.com/office/drawing/2014/main" id="{8A9253DE-AEB4-ED80-9F21-77BF0995FC68}"/>
                </a:ext>
              </a:extLst>
            </p:cNvPr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913;g2ad1d38db0f_0_1800">
              <a:extLst>
                <a:ext uri="{FF2B5EF4-FFF2-40B4-BE49-F238E27FC236}">
                  <a16:creationId xmlns:a16="http://schemas.microsoft.com/office/drawing/2014/main" id="{1539D287-793C-50F9-47DC-71C1AA71A184}"/>
                </a:ext>
              </a:extLst>
            </p:cNvPr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914;g2ad1d38db0f_0_1800">
              <a:extLst>
                <a:ext uri="{FF2B5EF4-FFF2-40B4-BE49-F238E27FC236}">
                  <a16:creationId xmlns:a16="http://schemas.microsoft.com/office/drawing/2014/main" id="{5C2E837A-FB9C-12F5-8CEA-4D429F425705}"/>
                </a:ext>
              </a:extLst>
            </p:cNvPr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915;g2ad1d38db0f_0_1800">
              <a:extLst>
                <a:ext uri="{FF2B5EF4-FFF2-40B4-BE49-F238E27FC236}">
                  <a16:creationId xmlns:a16="http://schemas.microsoft.com/office/drawing/2014/main" id="{8A8CFE75-FF7C-A661-5681-9A1B29E992F5}"/>
                </a:ext>
              </a:extLst>
            </p:cNvPr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916;g2ad1d38db0f_0_1800">
              <a:extLst>
                <a:ext uri="{FF2B5EF4-FFF2-40B4-BE49-F238E27FC236}">
                  <a16:creationId xmlns:a16="http://schemas.microsoft.com/office/drawing/2014/main" id="{C2F1969A-6513-6440-AD44-5D1C92A73A80}"/>
                </a:ext>
              </a:extLst>
            </p:cNvPr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917;g2ad1d38db0f_0_1800">
            <a:extLst>
              <a:ext uri="{FF2B5EF4-FFF2-40B4-BE49-F238E27FC236}">
                <a16:creationId xmlns:a16="http://schemas.microsoft.com/office/drawing/2014/main" id="{0093B432-865E-15F7-8B9B-7A169E7A84F3}"/>
              </a:ext>
            </a:extLst>
          </p:cNvPr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7" name="Google Shape;918;g2ad1d38db0f_0_1800">
            <a:extLst>
              <a:ext uri="{FF2B5EF4-FFF2-40B4-BE49-F238E27FC236}">
                <a16:creationId xmlns:a16="http://schemas.microsoft.com/office/drawing/2014/main" id="{D8B35AB0-3CD2-7BE3-5D88-CCDE631AEFD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919;g2ad1d38db0f_0_1800">
            <a:extLst>
              <a:ext uri="{FF2B5EF4-FFF2-40B4-BE49-F238E27FC236}">
                <a16:creationId xmlns:a16="http://schemas.microsoft.com/office/drawing/2014/main" id="{32ED782F-5308-584D-E8CE-0CBAEF7BC36B}"/>
              </a:ext>
            </a:extLst>
          </p:cNvPr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dirty="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Accuracy</a:t>
            </a:r>
            <a:endParaRPr sz="3600" b="1" dirty="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0A65878E-C7B2-4353-94B3-E565376F1EC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111" t="20396" r="24445" b="63296"/>
          <a:stretch/>
        </p:blipFill>
        <p:spPr>
          <a:xfrm>
            <a:off x="1456639" y="1028699"/>
            <a:ext cx="6230722" cy="275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80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6"/>
          <p:cNvGrpSpPr/>
          <p:nvPr/>
        </p:nvGrpSpPr>
        <p:grpSpPr>
          <a:xfrm>
            <a:off x="3854590" y="4740700"/>
            <a:ext cx="1434817" cy="389011"/>
            <a:chOff x="3248325" y="4588800"/>
            <a:chExt cx="2045939" cy="554700"/>
          </a:xfrm>
        </p:grpSpPr>
        <p:sp>
          <p:nvSpPr>
            <p:cNvPr id="109" name="Google Shape;109;p6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6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6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2" name="Google Shape;112;p6"/>
          <p:cNvGrpSpPr/>
          <p:nvPr/>
        </p:nvGrpSpPr>
        <p:grpSpPr>
          <a:xfrm>
            <a:off x="8325085" y="65157"/>
            <a:ext cx="763768" cy="752531"/>
            <a:chOff x="695950" y="3458000"/>
            <a:chExt cx="966550" cy="952450"/>
          </a:xfrm>
        </p:grpSpPr>
        <p:sp>
          <p:nvSpPr>
            <p:cNvPr id="113" name="Google Shape;113;p6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6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2" name="Google Shape;122;p6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23" name="Google Shape;123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6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Tools</a:t>
            </a:r>
            <a:endParaRPr sz="3600" b="1" i="0" u="none" strike="noStrike" cap="non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5" name="Google Shape;125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5525" y="1436450"/>
            <a:ext cx="3200724" cy="140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944900" y="1436450"/>
            <a:ext cx="3253576" cy="147889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6"/>
          <p:cNvSpPr txBox="1"/>
          <p:nvPr/>
        </p:nvSpPr>
        <p:spPr>
          <a:xfrm>
            <a:off x="3443275" y="3225875"/>
            <a:ext cx="176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sng" strike="noStrike" cap="none">
                <a:solidFill>
                  <a:srgbClr val="112925"/>
                </a:solidFill>
                <a:latin typeface="Arial"/>
                <a:ea typeface="Arial"/>
                <a:cs typeface="Arial"/>
                <a:sym typeface="Arial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kaggle.com/dataset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03;g2ad1d38db0f_0_1800">
            <a:extLst>
              <a:ext uri="{FF2B5EF4-FFF2-40B4-BE49-F238E27FC236}">
                <a16:creationId xmlns:a16="http://schemas.microsoft.com/office/drawing/2014/main" id="{DF5E6D03-D4B6-3A37-481D-E9914EBFC843}"/>
              </a:ext>
            </a:extLst>
          </p:cNvPr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3" name="Google Shape;904;g2ad1d38db0f_0_1800">
              <a:extLst>
                <a:ext uri="{FF2B5EF4-FFF2-40B4-BE49-F238E27FC236}">
                  <a16:creationId xmlns:a16="http://schemas.microsoft.com/office/drawing/2014/main" id="{43EC7F79-F358-DBB3-357E-D799101FE1D0}"/>
                </a:ext>
              </a:extLst>
            </p:cNvPr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905;g2ad1d38db0f_0_1800">
              <a:extLst>
                <a:ext uri="{FF2B5EF4-FFF2-40B4-BE49-F238E27FC236}">
                  <a16:creationId xmlns:a16="http://schemas.microsoft.com/office/drawing/2014/main" id="{259E5355-8FBA-F23B-1971-9E8E96A20D94}"/>
                </a:ext>
              </a:extLst>
            </p:cNvPr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906;g2ad1d38db0f_0_1800">
              <a:extLst>
                <a:ext uri="{FF2B5EF4-FFF2-40B4-BE49-F238E27FC236}">
                  <a16:creationId xmlns:a16="http://schemas.microsoft.com/office/drawing/2014/main" id="{72A197D3-9E55-174F-28C4-79E54B2810EB}"/>
                </a:ext>
              </a:extLst>
            </p:cNvPr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" name="Google Shape;907;g2ad1d38db0f_0_1800">
            <a:extLst>
              <a:ext uri="{FF2B5EF4-FFF2-40B4-BE49-F238E27FC236}">
                <a16:creationId xmlns:a16="http://schemas.microsoft.com/office/drawing/2014/main" id="{42BE47B7-5BA6-0571-6CEA-3B4C1C6B9B2A}"/>
              </a:ext>
            </a:extLst>
          </p:cNvPr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7" name="Google Shape;908;g2ad1d38db0f_0_1800">
              <a:extLst>
                <a:ext uri="{FF2B5EF4-FFF2-40B4-BE49-F238E27FC236}">
                  <a16:creationId xmlns:a16="http://schemas.microsoft.com/office/drawing/2014/main" id="{09C1EEB0-58AA-95FA-1813-7509322AB13C}"/>
                </a:ext>
              </a:extLst>
            </p:cNvPr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909;g2ad1d38db0f_0_1800">
              <a:extLst>
                <a:ext uri="{FF2B5EF4-FFF2-40B4-BE49-F238E27FC236}">
                  <a16:creationId xmlns:a16="http://schemas.microsoft.com/office/drawing/2014/main" id="{DB75CA4F-C04A-2478-FBB0-F1B3D20E5EEE}"/>
                </a:ext>
              </a:extLst>
            </p:cNvPr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910;g2ad1d38db0f_0_1800">
              <a:extLst>
                <a:ext uri="{FF2B5EF4-FFF2-40B4-BE49-F238E27FC236}">
                  <a16:creationId xmlns:a16="http://schemas.microsoft.com/office/drawing/2014/main" id="{53EF98DA-4FF3-32C1-CC59-F7B9F1675F16}"/>
                </a:ext>
              </a:extLst>
            </p:cNvPr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911;g2ad1d38db0f_0_1800">
              <a:extLst>
                <a:ext uri="{FF2B5EF4-FFF2-40B4-BE49-F238E27FC236}">
                  <a16:creationId xmlns:a16="http://schemas.microsoft.com/office/drawing/2014/main" id="{3BDC4AE7-355B-1CB1-2890-A94B6C382207}"/>
                </a:ext>
              </a:extLst>
            </p:cNvPr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912;g2ad1d38db0f_0_1800">
              <a:extLst>
                <a:ext uri="{FF2B5EF4-FFF2-40B4-BE49-F238E27FC236}">
                  <a16:creationId xmlns:a16="http://schemas.microsoft.com/office/drawing/2014/main" id="{8A9253DE-AEB4-ED80-9F21-77BF0995FC68}"/>
                </a:ext>
              </a:extLst>
            </p:cNvPr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913;g2ad1d38db0f_0_1800">
              <a:extLst>
                <a:ext uri="{FF2B5EF4-FFF2-40B4-BE49-F238E27FC236}">
                  <a16:creationId xmlns:a16="http://schemas.microsoft.com/office/drawing/2014/main" id="{1539D287-793C-50F9-47DC-71C1AA71A184}"/>
                </a:ext>
              </a:extLst>
            </p:cNvPr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914;g2ad1d38db0f_0_1800">
              <a:extLst>
                <a:ext uri="{FF2B5EF4-FFF2-40B4-BE49-F238E27FC236}">
                  <a16:creationId xmlns:a16="http://schemas.microsoft.com/office/drawing/2014/main" id="{5C2E837A-FB9C-12F5-8CEA-4D429F425705}"/>
                </a:ext>
              </a:extLst>
            </p:cNvPr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915;g2ad1d38db0f_0_1800">
              <a:extLst>
                <a:ext uri="{FF2B5EF4-FFF2-40B4-BE49-F238E27FC236}">
                  <a16:creationId xmlns:a16="http://schemas.microsoft.com/office/drawing/2014/main" id="{8A8CFE75-FF7C-A661-5681-9A1B29E992F5}"/>
                </a:ext>
              </a:extLst>
            </p:cNvPr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916;g2ad1d38db0f_0_1800">
              <a:extLst>
                <a:ext uri="{FF2B5EF4-FFF2-40B4-BE49-F238E27FC236}">
                  <a16:creationId xmlns:a16="http://schemas.microsoft.com/office/drawing/2014/main" id="{C2F1969A-6513-6440-AD44-5D1C92A73A80}"/>
                </a:ext>
              </a:extLst>
            </p:cNvPr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917;g2ad1d38db0f_0_1800">
            <a:extLst>
              <a:ext uri="{FF2B5EF4-FFF2-40B4-BE49-F238E27FC236}">
                <a16:creationId xmlns:a16="http://schemas.microsoft.com/office/drawing/2014/main" id="{0093B432-865E-15F7-8B9B-7A169E7A84F3}"/>
              </a:ext>
            </a:extLst>
          </p:cNvPr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7" name="Google Shape;918;g2ad1d38db0f_0_1800">
            <a:extLst>
              <a:ext uri="{FF2B5EF4-FFF2-40B4-BE49-F238E27FC236}">
                <a16:creationId xmlns:a16="http://schemas.microsoft.com/office/drawing/2014/main" id="{D8B35AB0-3CD2-7BE3-5D88-CCDE631AEFD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919;g2ad1d38db0f_0_1800">
            <a:extLst>
              <a:ext uri="{FF2B5EF4-FFF2-40B4-BE49-F238E27FC236}">
                <a16:creationId xmlns:a16="http://schemas.microsoft.com/office/drawing/2014/main" id="{32ED782F-5308-584D-E8CE-0CBAEF7BC36B}"/>
              </a:ext>
            </a:extLst>
          </p:cNvPr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dirty="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Recall</a:t>
            </a:r>
            <a:endParaRPr sz="3600" b="1" dirty="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838FAB3-D404-3032-EA69-5C9FF7744E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389" t="20884" r="24167" b="62722"/>
          <a:stretch/>
        </p:blipFill>
        <p:spPr>
          <a:xfrm>
            <a:off x="993724" y="1104900"/>
            <a:ext cx="6683497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6479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03;g2ad1d38db0f_0_1800">
            <a:extLst>
              <a:ext uri="{FF2B5EF4-FFF2-40B4-BE49-F238E27FC236}">
                <a16:creationId xmlns:a16="http://schemas.microsoft.com/office/drawing/2014/main" id="{DF5E6D03-D4B6-3A37-481D-E9914EBFC843}"/>
              </a:ext>
            </a:extLst>
          </p:cNvPr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3" name="Google Shape;904;g2ad1d38db0f_0_1800">
              <a:extLst>
                <a:ext uri="{FF2B5EF4-FFF2-40B4-BE49-F238E27FC236}">
                  <a16:creationId xmlns:a16="http://schemas.microsoft.com/office/drawing/2014/main" id="{43EC7F79-F358-DBB3-357E-D799101FE1D0}"/>
                </a:ext>
              </a:extLst>
            </p:cNvPr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905;g2ad1d38db0f_0_1800">
              <a:extLst>
                <a:ext uri="{FF2B5EF4-FFF2-40B4-BE49-F238E27FC236}">
                  <a16:creationId xmlns:a16="http://schemas.microsoft.com/office/drawing/2014/main" id="{259E5355-8FBA-F23B-1971-9E8E96A20D94}"/>
                </a:ext>
              </a:extLst>
            </p:cNvPr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906;g2ad1d38db0f_0_1800">
              <a:extLst>
                <a:ext uri="{FF2B5EF4-FFF2-40B4-BE49-F238E27FC236}">
                  <a16:creationId xmlns:a16="http://schemas.microsoft.com/office/drawing/2014/main" id="{72A197D3-9E55-174F-28C4-79E54B2810EB}"/>
                </a:ext>
              </a:extLst>
            </p:cNvPr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" name="Google Shape;907;g2ad1d38db0f_0_1800">
            <a:extLst>
              <a:ext uri="{FF2B5EF4-FFF2-40B4-BE49-F238E27FC236}">
                <a16:creationId xmlns:a16="http://schemas.microsoft.com/office/drawing/2014/main" id="{42BE47B7-5BA6-0571-6CEA-3B4C1C6B9B2A}"/>
              </a:ext>
            </a:extLst>
          </p:cNvPr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7" name="Google Shape;908;g2ad1d38db0f_0_1800">
              <a:extLst>
                <a:ext uri="{FF2B5EF4-FFF2-40B4-BE49-F238E27FC236}">
                  <a16:creationId xmlns:a16="http://schemas.microsoft.com/office/drawing/2014/main" id="{09C1EEB0-58AA-95FA-1813-7509322AB13C}"/>
                </a:ext>
              </a:extLst>
            </p:cNvPr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909;g2ad1d38db0f_0_1800">
              <a:extLst>
                <a:ext uri="{FF2B5EF4-FFF2-40B4-BE49-F238E27FC236}">
                  <a16:creationId xmlns:a16="http://schemas.microsoft.com/office/drawing/2014/main" id="{DB75CA4F-C04A-2478-FBB0-F1B3D20E5EEE}"/>
                </a:ext>
              </a:extLst>
            </p:cNvPr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910;g2ad1d38db0f_0_1800">
              <a:extLst>
                <a:ext uri="{FF2B5EF4-FFF2-40B4-BE49-F238E27FC236}">
                  <a16:creationId xmlns:a16="http://schemas.microsoft.com/office/drawing/2014/main" id="{53EF98DA-4FF3-32C1-CC59-F7B9F1675F16}"/>
                </a:ext>
              </a:extLst>
            </p:cNvPr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911;g2ad1d38db0f_0_1800">
              <a:extLst>
                <a:ext uri="{FF2B5EF4-FFF2-40B4-BE49-F238E27FC236}">
                  <a16:creationId xmlns:a16="http://schemas.microsoft.com/office/drawing/2014/main" id="{3BDC4AE7-355B-1CB1-2890-A94B6C382207}"/>
                </a:ext>
              </a:extLst>
            </p:cNvPr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912;g2ad1d38db0f_0_1800">
              <a:extLst>
                <a:ext uri="{FF2B5EF4-FFF2-40B4-BE49-F238E27FC236}">
                  <a16:creationId xmlns:a16="http://schemas.microsoft.com/office/drawing/2014/main" id="{8A9253DE-AEB4-ED80-9F21-77BF0995FC68}"/>
                </a:ext>
              </a:extLst>
            </p:cNvPr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913;g2ad1d38db0f_0_1800">
              <a:extLst>
                <a:ext uri="{FF2B5EF4-FFF2-40B4-BE49-F238E27FC236}">
                  <a16:creationId xmlns:a16="http://schemas.microsoft.com/office/drawing/2014/main" id="{1539D287-793C-50F9-47DC-71C1AA71A184}"/>
                </a:ext>
              </a:extLst>
            </p:cNvPr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914;g2ad1d38db0f_0_1800">
              <a:extLst>
                <a:ext uri="{FF2B5EF4-FFF2-40B4-BE49-F238E27FC236}">
                  <a16:creationId xmlns:a16="http://schemas.microsoft.com/office/drawing/2014/main" id="{5C2E837A-FB9C-12F5-8CEA-4D429F425705}"/>
                </a:ext>
              </a:extLst>
            </p:cNvPr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915;g2ad1d38db0f_0_1800">
              <a:extLst>
                <a:ext uri="{FF2B5EF4-FFF2-40B4-BE49-F238E27FC236}">
                  <a16:creationId xmlns:a16="http://schemas.microsoft.com/office/drawing/2014/main" id="{8A8CFE75-FF7C-A661-5681-9A1B29E992F5}"/>
                </a:ext>
              </a:extLst>
            </p:cNvPr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916;g2ad1d38db0f_0_1800">
              <a:extLst>
                <a:ext uri="{FF2B5EF4-FFF2-40B4-BE49-F238E27FC236}">
                  <a16:creationId xmlns:a16="http://schemas.microsoft.com/office/drawing/2014/main" id="{C2F1969A-6513-6440-AD44-5D1C92A73A80}"/>
                </a:ext>
              </a:extLst>
            </p:cNvPr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917;g2ad1d38db0f_0_1800">
            <a:extLst>
              <a:ext uri="{FF2B5EF4-FFF2-40B4-BE49-F238E27FC236}">
                <a16:creationId xmlns:a16="http://schemas.microsoft.com/office/drawing/2014/main" id="{0093B432-865E-15F7-8B9B-7A169E7A84F3}"/>
              </a:ext>
            </a:extLst>
          </p:cNvPr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7" name="Google Shape;918;g2ad1d38db0f_0_1800">
            <a:extLst>
              <a:ext uri="{FF2B5EF4-FFF2-40B4-BE49-F238E27FC236}">
                <a16:creationId xmlns:a16="http://schemas.microsoft.com/office/drawing/2014/main" id="{D8B35AB0-3CD2-7BE3-5D88-CCDE631AEFD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919;g2ad1d38db0f_0_1800">
            <a:extLst>
              <a:ext uri="{FF2B5EF4-FFF2-40B4-BE49-F238E27FC236}">
                <a16:creationId xmlns:a16="http://schemas.microsoft.com/office/drawing/2014/main" id="{32ED782F-5308-584D-E8CE-0CBAEF7BC36B}"/>
              </a:ext>
            </a:extLst>
          </p:cNvPr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dirty="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Precision</a:t>
            </a:r>
            <a:endParaRPr sz="3600" b="1" dirty="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91830D1-49B9-3868-7137-102BF13978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111" t="20751" r="24028" b="62231"/>
          <a:stretch/>
        </p:blipFill>
        <p:spPr>
          <a:xfrm>
            <a:off x="1371600" y="1206500"/>
            <a:ext cx="6692900" cy="3002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15426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03;g2ad1d38db0f_0_1800">
            <a:extLst>
              <a:ext uri="{FF2B5EF4-FFF2-40B4-BE49-F238E27FC236}">
                <a16:creationId xmlns:a16="http://schemas.microsoft.com/office/drawing/2014/main" id="{DF5E6D03-D4B6-3A37-481D-E9914EBFC843}"/>
              </a:ext>
            </a:extLst>
          </p:cNvPr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3" name="Google Shape;904;g2ad1d38db0f_0_1800">
              <a:extLst>
                <a:ext uri="{FF2B5EF4-FFF2-40B4-BE49-F238E27FC236}">
                  <a16:creationId xmlns:a16="http://schemas.microsoft.com/office/drawing/2014/main" id="{43EC7F79-F358-DBB3-357E-D799101FE1D0}"/>
                </a:ext>
              </a:extLst>
            </p:cNvPr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905;g2ad1d38db0f_0_1800">
              <a:extLst>
                <a:ext uri="{FF2B5EF4-FFF2-40B4-BE49-F238E27FC236}">
                  <a16:creationId xmlns:a16="http://schemas.microsoft.com/office/drawing/2014/main" id="{259E5355-8FBA-F23B-1971-9E8E96A20D94}"/>
                </a:ext>
              </a:extLst>
            </p:cNvPr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906;g2ad1d38db0f_0_1800">
              <a:extLst>
                <a:ext uri="{FF2B5EF4-FFF2-40B4-BE49-F238E27FC236}">
                  <a16:creationId xmlns:a16="http://schemas.microsoft.com/office/drawing/2014/main" id="{72A197D3-9E55-174F-28C4-79E54B2810EB}"/>
                </a:ext>
              </a:extLst>
            </p:cNvPr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" name="Google Shape;907;g2ad1d38db0f_0_1800">
            <a:extLst>
              <a:ext uri="{FF2B5EF4-FFF2-40B4-BE49-F238E27FC236}">
                <a16:creationId xmlns:a16="http://schemas.microsoft.com/office/drawing/2014/main" id="{42BE47B7-5BA6-0571-6CEA-3B4C1C6B9B2A}"/>
              </a:ext>
            </a:extLst>
          </p:cNvPr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7" name="Google Shape;908;g2ad1d38db0f_0_1800">
              <a:extLst>
                <a:ext uri="{FF2B5EF4-FFF2-40B4-BE49-F238E27FC236}">
                  <a16:creationId xmlns:a16="http://schemas.microsoft.com/office/drawing/2014/main" id="{09C1EEB0-58AA-95FA-1813-7509322AB13C}"/>
                </a:ext>
              </a:extLst>
            </p:cNvPr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909;g2ad1d38db0f_0_1800">
              <a:extLst>
                <a:ext uri="{FF2B5EF4-FFF2-40B4-BE49-F238E27FC236}">
                  <a16:creationId xmlns:a16="http://schemas.microsoft.com/office/drawing/2014/main" id="{DB75CA4F-C04A-2478-FBB0-F1B3D20E5EEE}"/>
                </a:ext>
              </a:extLst>
            </p:cNvPr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910;g2ad1d38db0f_0_1800">
              <a:extLst>
                <a:ext uri="{FF2B5EF4-FFF2-40B4-BE49-F238E27FC236}">
                  <a16:creationId xmlns:a16="http://schemas.microsoft.com/office/drawing/2014/main" id="{53EF98DA-4FF3-32C1-CC59-F7B9F1675F16}"/>
                </a:ext>
              </a:extLst>
            </p:cNvPr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911;g2ad1d38db0f_0_1800">
              <a:extLst>
                <a:ext uri="{FF2B5EF4-FFF2-40B4-BE49-F238E27FC236}">
                  <a16:creationId xmlns:a16="http://schemas.microsoft.com/office/drawing/2014/main" id="{3BDC4AE7-355B-1CB1-2890-A94B6C382207}"/>
                </a:ext>
              </a:extLst>
            </p:cNvPr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912;g2ad1d38db0f_0_1800">
              <a:extLst>
                <a:ext uri="{FF2B5EF4-FFF2-40B4-BE49-F238E27FC236}">
                  <a16:creationId xmlns:a16="http://schemas.microsoft.com/office/drawing/2014/main" id="{8A9253DE-AEB4-ED80-9F21-77BF0995FC68}"/>
                </a:ext>
              </a:extLst>
            </p:cNvPr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913;g2ad1d38db0f_0_1800">
              <a:extLst>
                <a:ext uri="{FF2B5EF4-FFF2-40B4-BE49-F238E27FC236}">
                  <a16:creationId xmlns:a16="http://schemas.microsoft.com/office/drawing/2014/main" id="{1539D287-793C-50F9-47DC-71C1AA71A184}"/>
                </a:ext>
              </a:extLst>
            </p:cNvPr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914;g2ad1d38db0f_0_1800">
              <a:extLst>
                <a:ext uri="{FF2B5EF4-FFF2-40B4-BE49-F238E27FC236}">
                  <a16:creationId xmlns:a16="http://schemas.microsoft.com/office/drawing/2014/main" id="{5C2E837A-FB9C-12F5-8CEA-4D429F425705}"/>
                </a:ext>
              </a:extLst>
            </p:cNvPr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915;g2ad1d38db0f_0_1800">
              <a:extLst>
                <a:ext uri="{FF2B5EF4-FFF2-40B4-BE49-F238E27FC236}">
                  <a16:creationId xmlns:a16="http://schemas.microsoft.com/office/drawing/2014/main" id="{8A8CFE75-FF7C-A661-5681-9A1B29E992F5}"/>
                </a:ext>
              </a:extLst>
            </p:cNvPr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916;g2ad1d38db0f_0_1800">
              <a:extLst>
                <a:ext uri="{FF2B5EF4-FFF2-40B4-BE49-F238E27FC236}">
                  <a16:creationId xmlns:a16="http://schemas.microsoft.com/office/drawing/2014/main" id="{C2F1969A-6513-6440-AD44-5D1C92A73A80}"/>
                </a:ext>
              </a:extLst>
            </p:cNvPr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917;g2ad1d38db0f_0_1800">
            <a:extLst>
              <a:ext uri="{FF2B5EF4-FFF2-40B4-BE49-F238E27FC236}">
                <a16:creationId xmlns:a16="http://schemas.microsoft.com/office/drawing/2014/main" id="{0093B432-865E-15F7-8B9B-7A169E7A84F3}"/>
              </a:ext>
            </a:extLst>
          </p:cNvPr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7" name="Google Shape;918;g2ad1d38db0f_0_1800">
            <a:extLst>
              <a:ext uri="{FF2B5EF4-FFF2-40B4-BE49-F238E27FC236}">
                <a16:creationId xmlns:a16="http://schemas.microsoft.com/office/drawing/2014/main" id="{D8B35AB0-3CD2-7BE3-5D88-CCDE631AEFD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919;g2ad1d38db0f_0_1800">
            <a:extLst>
              <a:ext uri="{FF2B5EF4-FFF2-40B4-BE49-F238E27FC236}">
                <a16:creationId xmlns:a16="http://schemas.microsoft.com/office/drawing/2014/main" id="{32ED782F-5308-584D-E8CE-0CBAEF7BC36B}"/>
              </a:ext>
            </a:extLst>
          </p:cNvPr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SG" sz="3600" b="1" dirty="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Trade</a:t>
            </a:r>
            <a:r>
              <a:rPr lang="en" sz="3600" b="1" dirty="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 Off</a:t>
            </a:r>
            <a:endParaRPr sz="3600" b="1" dirty="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0B528EB-A7E0-8B1A-E893-5DCE9CFD43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860" t="22524" r="27809" b="65337"/>
          <a:stretch/>
        </p:blipFill>
        <p:spPr>
          <a:xfrm>
            <a:off x="5418915" y="1304192"/>
            <a:ext cx="3270485" cy="186690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3AF0065-0F0D-26E7-75E3-75B6FD2A69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806" t="21460" r="24999" b="63295"/>
          <a:stretch/>
        </p:blipFill>
        <p:spPr>
          <a:xfrm>
            <a:off x="226022" y="955036"/>
            <a:ext cx="5297376" cy="239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276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03;g2ad1d38db0f_0_1800">
            <a:extLst>
              <a:ext uri="{FF2B5EF4-FFF2-40B4-BE49-F238E27FC236}">
                <a16:creationId xmlns:a16="http://schemas.microsoft.com/office/drawing/2014/main" id="{DF5E6D03-D4B6-3A37-481D-E9914EBFC843}"/>
              </a:ext>
            </a:extLst>
          </p:cNvPr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3" name="Google Shape;904;g2ad1d38db0f_0_1800">
              <a:extLst>
                <a:ext uri="{FF2B5EF4-FFF2-40B4-BE49-F238E27FC236}">
                  <a16:creationId xmlns:a16="http://schemas.microsoft.com/office/drawing/2014/main" id="{43EC7F79-F358-DBB3-357E-D799101FE1D0}"/>
                </a:ext>
              </a:extLst>
            </p:cNvPr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905;g2ad1d38db0f_0_1800">
              <a:extLst>
                <a:ext uri="{FF2B5EF4-FFF2-40B4-BE49-F238E27FC236}">
                  <a16:creationId xmlns:a16="http://schemas.microsoft.com/office/drawing/2014/main" id="{259E5355-8FBA-F23B-1971-9E8E96A20D94}"/>
                </a:ext>
              </a:extLst>
            </p:cNvPr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906;g2ad1d38db0f_0_1800">
              <a:extLst>
                <a:ext uri="{FF2B5EF4-FFF2-40B4-BE49-F238E27FC236}">
                  <a16:creationId xmlns:a16="http://schemas.microsoft.com/office/drawing/2014/main" id="{72A197D3-9E55-174F-28C4-79E54B2810EB}"/>
                </a:ext>
              </a:extLst>
            </p:cNvPr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" name="Google Shape;907;g2ad1d38db0f_0_1800">
            <a:extLst>
              <a:ext uri="{FF2B5EF4-FFF2-40B4-BE49-F238E27FC236}">
                <a16:creationId xmlns:a16="http://schemas.microsoft.com/office/drawing/2014/main" id="{42BE47B7-5BA6-0571-6CEA-3B4C1C6B9B2A}"/>
              </a:ext>
            </a:extLst>
          </p:cNvPr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7" name="Google Shape;908;g2ad1d38db0f_0_1800">
              <a:extLst>
                <a:ext uri="{FF2B5EF4-FFF2-40B4-BE49-F238E27FC236}">
                  <a16:creationId xmlns:a16="http://schemas.microsoft.com/office/drawing/2014/main" id="{09C1EEB0-58AA-95FA-1813-7509322AB13C}"/>
                </a:ext>
              </a:extLst>
            </p:cNvPr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909;g2ad1d38db0f_0_1800">
              <a:extLst>
                <a:ext uri="{FF2B5EF4-FFF2-40B4-BE49-F238E27FC236}">
                  <a16:creationId xmlns:a16="http://schemas.microsoft.com/office/drawing/2014/main" id="{DB75CA4F-C04A-2478-FBB0-F1B3D20E5EEE}"/>
                </a:ext>
              </a:extLst>
            </p:cNvPr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910;g2ad1d38db0f_0_1800">
              <a:extLst>
                <a:ext uri="{FF2B5EF4-FFF2-40B4-BE49-F238E27FC236}">
                  <a16:creationId xmlns:a16="http://schemas.microsoft.com/office/drawing/2014/main" id="{53EF98DA-4FF3-32C1-CC59-F7B9F1675F16}"/>
                </a:ext>
              </a:extLst>
            </p:cNvPr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911;g2ad1d38db0f_0_1800">
              <a:extLst>
                <a:ext uri="{FF2B5EF4-FFF2-40B4-BE49-F238E27FC236}">
                  <a16:creationId xmlns:a16="http://schemas.microsoft.com/office/drawing/2014/main" id="{3BDC4AE7-355B-1CB1-2890-A94B6C382207}"/>
                </a:ext>
              </a:extLst>
            </p:cNvPr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912;g2ad1d38db0f_0_1800">
              <a:extLst>
                <a:ext uri="{FF2B5EF4-FFF2-40B4-BE49-F238E27FC236}">
                  <a16:creationId xmlns:a16="http://schemas.microsoft.com/office/drawing/2014/main" id="{8A9253DE-AEB4-ED80-9F21-77BF0995FC68}"/>
                </a:ext>
              </a:extLst>
            </p:cNvPr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913;g2ad1d38db0f_0_1800">
              <a:extLst>
                <a:ext uri="{FF2B5EF4-FFF2-40B4-BE49-F238E27FC236}">
                  <a16:creationId xmlns:a16="http://schemas.microsoft.com/office/drawing/2014/main" id="{1539D287-793C-50F9-47DC-71C1AA71A184}"/>
                </a:ext>
              </a:extLst>
            </p:cNvPr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914;g2ad1d38db0f_0_1800">
              <a:extLst>
                <a:ext uri="{FF2B5EF4-FFF2-40B4-BE49-F238E27FC236}">
                  <a16:creationId xmlns:a16="http://schemas.microsoft.com/office/drawing/2014/main" id="{5C2E837A-FB9C-12F5-8CEA-4D429F425705}"/>
                </a:ext>
              </a:extLst>
            </p:cNvPr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915;g2ad1d38db0f_0_1800">
              <a:extLst>
                <a:ext uri="{FF2B5EF4-FFF2-40B4-BE49-F238E27FC236}">
                  <a16:creationId xmlns:a16="http://schemas.microsoft.com/office/drawing/2014/main" id="{8A8CFE75-FF7C-A661-5681-9A1B29E992F5}"/>
                </a:ext>
              </a:extLst>
            </p:cNvPr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916;g2ad1d38db0f_0_1800">
              <a:extLst>
                <a:ext uri="{FF2B5EF4-FFF2-40B4-BE49-F238E27FC236}">
                  <a16:creationId xmlns:a16="http://schemas.microsoft.com/office/drawing/2014/main" id="{C2F1969A-6513-6440-AD44-5D1C92A73A80}"/>
                </a:ext>
              </a:extLst>
            </p:cNvPr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917;g2ad1d38db0f_0_1800">
            <a:extLst>
              <a:ext uri="{FF2B5EF4-FFF2-40B4-BE49-F238E27FC236}">
                <a16:creationId xmlns:a16="http://schemas.microsoft.com/office/drawing/2014/main" id="{0093B432-865E-15F7-8B9B-7A169E7A84F3}"/>
              </a:ext>
            </a:extLst>
          </p:cNvPr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7" name="Google Shape;918;g2ad1d38db0f_0_1800">
            <a:extLst>
              <a:ext uri="{FF2B5EF4-FFF2-40B4-BE49-F238E27FC236}">
                <a16:creationId xmlns:a16="http://schemas.microsoft.com/office/drawing/2014/main" id="{D8B35AB0-3CD2-7BE3-5D88-CCDE631AEFD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919;g2ad1d38db0f_0_1800">
            <a:extLst>
              <a:ext uri="{FF2B5EF4-FFF2-40B4-BE49-F238E27FC236}">
                <a16:creationId xmlns:a16="http://schemas.microsoft.com/office/drawing/2014/main" id="{32ED782F-5308-584D-E8CE-0CBAEF7BC36B}"/>
              </a:ext>
            </a:extLst>
          </p:cNvPr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dirty="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F1 Score</a:t>
            </a:r>
            <a:endParaRPr sz="3600" b="1" dirty="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ABC1CA9-DC0A-8251-570F-E6450AD1B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389" t="20751" r="25000" b="65068"/>
          <a:stretch/>
        </p:blipFill>
        <p:spPr>
          <a:xfrm>
            <a:off x="1025374" y="1117599"/>
            <a:ext cx="6772425" cy="2764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0313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0" name="Google Shape;850;g2ad1d38db0f_0_1999"/>
          <p:cNvPicPr preferRelativeResize="0"/>
          <p:nvPr/>
        </p:nvPicPr>
        <p:blipFill rotWithShape="1">
          <a:blip r:embed="rId3">
            <a:alphaModFix/>
          </a:blip>
          <a:srcRect t="27140" r="2856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1" name="Google Shape;851;g2ad1d38db0f_0_1999"/>
          <p:cNvSpPr/>
          <p:nvPr/>
        </p:nvSpPr>
        <p:spPr>
          <a:xfrm>
            <a:off x="0" y="-6900"/>
            <a:ext cx="9144000" cy="5157300"/>
          </a:xfrm>
          <a:prstGeom prst="rect">
            <a:avLst/>
          </a:prstGeom>
          <a:solidFill>
            <a:srgbClr val="18919B">
              <a:alpha val="756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g2ad1d38db0f_0_1999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853" name="Google Shape;853;g2ad1d38db0f_0_1999"/>
          <p:cNvPicPr preferRelativeResize="0"/>
          <p:nvPr/>
        </p:nvPicPr>
        <p:blipFill rotWithShape="1">
          <a:blip r:embed="rId4">
            <a:alphaModFix/>
          </a:blip>
          <a:srcRect l="20890" t="40502" r="19610" b="36592"/>
          <a:stretch/>
        </p:blipFill>
        <p:spPr>
          <a:xfrm>
            <a:off x="8333975" y="4803800"/>
            <a:ext cx="682624" cy="262799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g2ad1d38db0f_0_1999"/>
          <p:cNvSpPr txBox="1"/>
          <p:nvPr/>
        </p:nvSpPr>
        <p:spPr>
          <a:xfrm>
            <a:off x="330175" y="1494300"/>
            <a:ext cx="8137500" cy="11695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6400" b="1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Tuning</a:t>
            </a:r>
            <a:endParaRPr sz="6400" b="1" i="0" u="none" strike="noStrike" cap="none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5490294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03;g2ad1d38db0f_0_1800">
            <a:extLst>
              <a:ext uri="{FF2B5EF4-FFF2-40B4-BE49-F238E27FC236}">
                <a16:creationId xmlns:a16="http://schemas.microsoft.com/office/drawing/2014/main" id="{DF5E6D03-D4B6-3A37-481D-E9914EBFC843}"/>
              </a:ext>
            </a:extLst>
          </p:cNvPr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3" name="Google Shape;904;g2ad1d38db0f_0_1800">
              <a:extLst>
                <a:ext uri="{FF2B5EF4-FFF2-40B4-BE49-F238E27FC236}">
                  <a16:creationId xmlns:a16="http://schemas.microsoft.com/office/drawing/2014/main" id="{43EC7F79-F358-DBB3-357E-D799101FE1D0}"/>
                </a:ext>
              </a:extLst>
            </p:cNvPr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905;g2ad1d38db0f_0_1800">
              <a:extLst>
                <a:ext uri="{FF2B5EF4-FFF2-40B4-BE49-F238E27FC236}">
                  <a16:creationId xmlns:a16="http://schemas.microsoft.com/office/drawing/2014/main" id="{259E5355-8FBA-F23B-1971-9E8E96A20D94}"/>
                </a:ext>
              </a:extLst>
            </p:cNvPr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906;g2ad1d38db0f_0_1800">
              <a:extLst>
                <a:ext uri="{FF2B5EF4-FFF2-40B4-BE49-F238E27FC236}">
                  <a16:creationId xmlns:a16="http://schemas.microsoft.com/office/drawing/2014/main" id="{72A197D3-9E55-174F-28C4-79E54B2810EB}"/>
                </a:ext>
              </a:extLst>
            </p:cNvPr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" name="Google Shape;907;g2ad1d38db0f_0_1800">
            <a:extLst>
              <a:ext uri="{FF2B5EF4-FFF2-40B4-BE49-F238E27FC236}">
                <a16:creationId xmlns:a16="http://schemas.microsoft.com/office/drawing/2014/main" id="{42BE47B7-5BA6-0571-6CEA-3B4C1C6B9B2A}"/>
              </a:ext>
            </a:extLst>
          </p:cNvPr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7" name="Google Shape;908;g2ad1d38db0f_0_1800">
              <a:extLst>
                <a:ext uri="{FF2B5EF4-FFF2-40B4-BE49-F238E27FC236}">
                  <a16:creationId xmlns:a16="http://schemas.microsoft.com/office/drawing/2014/main" id="{09C1EEB0-58AA-95FA-1813-7509322AB13C}"/>
                </a:ext>
              </a:extLst>
            </p:cNvPr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909;g2ad1d38db0f_0_1800">
              <a:extLst>
                <a:ext uri="{FF2B5EF4-FFF2-40B4-BE49-F238E27FC236}">
                  <a16:creationId xmlns:a16="http://schemas.microsoft.com/office/drawing/2014/main" id="{DB75CA4F-C04A-2478-FBB0-F1B3D20E5EEE}"/>
                </a:ext>
              </a:extLst>
            </p:cNvPr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910;g2ad1d38db0f_0_1800">
              <a:extLst>
                <a:ext uri="{FF2B5EF4-FFF2-40B4-BE49-F238E27FC236}">
                  <a16:creationId xmlns:a16="http://schemas.microsoft.com/office/drawing/2014/main" id="{53EF98DA-4FF3-32C1-CC59-F7B9F1675F16}"/>
                </a:ext>
              </a:extLst>
            </p:cNvPr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911;g2ad1d38db0f_0_1800">
              <a:extLst>
                <a:ext uri="{FF2B5EF4-FFF2-40B4-BE49-F238E27FC236}">
                  <a16:creationId xmlns:a16="http://schemas.microsoft.com/office/drawing/2014/main" id="{3BDC4AE7-355B-1CB1-2890-A94B6C382207}"/>
                </a:ext>
              </a:extLst>
            </p:cNvPr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912;g2ad1d38db0f_0_1800">
              <a:extLst>
                <a:ext uri="{FF2B5EF4-FFF2-40B4-BE49-F238E27FC236}">
                  <a16:creationId xmlns:a16="http://schemas.microsoft.com/office/drawing/2014/main" id="{8A9253DE-AEB4-ED80-9F21-77BF0995FC68}"/>
                </a:ext>
              </a:extLst>
            </p:cNvPr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913;g2ad1d38db0f_0_1800">
              <a:extLst>
                <a:ext uri="{FF2B5EF4-FFF2-40B4-BE49-F238E27FC236}">
                  <a16:creationId xmlns:a16="http://schemas.microsoft.com/office/drawing/2014/main" id="{1539D287-793C-50F9-47DC-71C1AA71A184}"/>
                </a:ext>
              </a:extLst>
            </p:cNvPr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914;g2ad1d38db0f_0_1800">
              <a:extLst>
                <a:ext uri="{FF2B5EF4-FFF2-40B4-BE49-F238E27FC236}">
                  <a16:creationId xmlns:a16="http://schemas.microsoft.com/office/drawing/2014/main" id="{5C2E837A-FB9C-12F5-8CEA-4D429F425705}"/>
                </a:ext>
              </a:extLst>
            </p:cNvPr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915;g2ad1d38db0f_0_1800">
              <a:extLst>
                <a:ext uri="{FF2B5EF4-FFF2-40B4-BE49-F238E27FC236}">
                  <a16:creationId xmlns:a16="http://schemas.microsoft.com/office/drawing/2014/main" id="{8A8CFE75-FF7C-A661-5681-9A1B29E992F5}"/>
                </a:ext>
              </a:extLst>
            </p:cNvPr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916;g2ad1d38db0f_0_1800">
              <a:extLst>
                <a:ext uri="{FF2B5EF4-FFF2-40B4-BE49-F238E27FC236}">
                  <a16:creationId xmlns:a16="http://schemas.microsoft.com/office/drawing/2014/main" id="{C2F1969A-6513-6440-AD44-5D1C92A73A80}"/>
                </a:ext>
              </a:extLst>
            </p:cNvPr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917;g2ad1d38db0f_0_1800">
            <a:extLst>
              <a:ext uri="{FF2B5EF4-FFF2-40B4-BE49-F238E27FC236}">
                <a16:creationId xmlns:a16="http://schemas.microsoft.com/office/drawing/2014/main" id="{0093B432-865E-15F7-8B9B-7A169E7A84F3}"/>
              </a:ext>
            </a:extLst>
          </p:cNvPr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7" name="Google Shape;918;g2ad1d38db0f_0_1800">
            <a:extLst>
              <a:ext uri="{FF2B5EF4-FFF2-40B4-BE49-F238E27FC236}">
                <a16:creationId xmlns:a16="http://schemas.microsoft.com/office/drawing/2014/main" id="{D8B35AB0-3CD2-7BE3-5D88-CCDE631AEFD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919;g2ad1d38db0f_0_1800">
            <a:extLst>
              <a:ext uri="{FF2B5EF4-FFF2-40B4-BE49-F238E27FC236}">
                <a16:creationId xmlns:a16="http://schemas.microsoft.com/office/drawing/2014/main" id="{32ED782F-5308-584D-E8CE-0CBAEF7BC36B}"/>
              </a:ext>
            </a:extLst>
          </p:cNvPr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dirty="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Apa itu Tuning?</a:t>
            </a:r>
            <a:endParaRPr sz="3600" b="1" dirty="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898;g2ad1d38db0f_0_2008">
            <a:extLst>
              <a:ext uri="{FF2B5EF4-FFF2-40B4-BE49-F238E27FC236}">
                <a16:creationId xmlns:a16="http://schemas.microsoft.com/office/drawing/2014/main" id="{9FDFD20B-B242-2B61-BDDF-1523E92A937C}"/>
              </a:ext>
            </a:extLst>
          </p:cNvPr>
          <p:cNvSpPr txBox="1"/>
          <p:nvPr/>
        </p:nvSpPr>
        <p:spPr>
          <a:xfrm>
            <a:off x="359324" y="1072879"/>
            <a:ext cx="7884599" cy="2123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Upaya agar model yang didapatkan mampu memberikan hasil yang lebih baik atau mengurangi overfit yang terjadi.</a:t>
            </a:r>
          </a:p>
          <a:p>
            <a:pPr marL="1397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endParaRPr lang="en" sz="140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1397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Beberapa cara untuk tuning :</a:t>
            </a:r>
          </a:p>
          <a:p>
            <a:pPr marL="4826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en" sz="140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Hyperparameter tuning</a:t>
            </a:r>
          </a:p>
          <a:p>
            <a:pPr marL="4826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+mj-lt"/>
              <a:buAutoNum type="arabicPeriod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Threshold tuning</a:t>
            </a:r>
            <a:endParaRPr lang="en" sz="140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62725477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03;g2ad1d38db0f_0_1800">
            <a:extLst>
              <a:ext uri="{FF2B5EF4-FFF2-40B4-BE49-F238E27FC236}">
                <a16:creationId xmlns:a16="http://schemas.microsoft.com/office/drawing/2014/main" id="{DF5E6D03-D4B6-3A37-481D-E9914EBFC843}"/>
              </a:ext>
            </a:extLst>
          </p:cNvPr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3" name="Google Shape;904;g2ad1d38db0f_0_1800">
              <a:extLst>
                <a:ext uri="{FF2B5EF4-FFF2-40B4-BE49-F238E27FC236}">
                  <a16:creationId xmlns:a16="http://schemas.microsoft.com/office/drawing/2014/main" id="{43EC7F79-F358-DBB3-357E-D799101FE1D0}"/>
                </a:ext>
              </a:extLst>
            </p:cNvPr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905;g2ad1d38db0f_0_1800">
              <a:extLst>
                <a:ext uri="{FF2B5EF4-FFF2-40B4-BE49-F238E27FC236}">
                  <a16:creationId xmlns:a16="http://schemas.microsoft.com/office/drawing/2014/main" id="{259E5355-8FBA-F23B-1971-9E8E96A20D94}"/>
                </a:ext>
              </a:extLst>
            </p:cNvPr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906;g2ad1d38db0f_0_1800">
              <a:extLst>
                <a:ext uri="{FF2B5EF4-FFF2-40B4-BE49-F238E27FC236}">
                  <a16:creationId xmlns:a16="http://schemas.microsoft.com/office/drawing/2014/main" id="{72A197D3-9E55-174F-28C4-79E54B2810EB}"/>
                </a:ext>
              </a:extLst>
            </p:cNvPr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" name="Google Shape;907;g2ad1d38db0f_0_1800">
            <a:extLst>
              <a:ext uri="{FF2B5EF4-FFF2-40B4-BE49-F238E27FC236}">
                <a16:creationId xmlns:a16="http://schemas.microsoft.com/office/drawing/2014/main" id="{42BE47B7-5BA6-0571-6CEA-3B4C1C6B9B2A}"/>
              </a:ext>
            </a:extLst>
          </p:cNvPr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7" name="Google Shape;908;g2ad1d38db0f_0_1800">
              <a:extLst>
                <a:ext uri="{FF2B5EF4-FFF2-40B4-BE49-F238E27FC236}">
                  <a16:creationId xmlns:a16="http://schemas.microsoft.com/office/drawing/2014/main" id="{09C1EEB0-58AA-95FA-1813-7509322AB13C}"/>
                </a:ext>
              </a:extLst>
            </p:cNvPr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909;g2ad1d38db0f_0_1800">
              <a:extLst>
                <a:ext uri="{FF2B5EF4-FFF2-40B4-BE49-F238E27FC236}">
                  <a16:creationId xmlns:a16="http://schemas.microsoft.com/office/drawing/2014/main" id="{DB75CA4F-C04A-2478-FBB0-F1B3D20E5EEE}"/>
                </a:ext>
              </a:extLst>
            </p:cNvPr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910;g2ad1d38db0f_0_1800">
              <a:extLst>
                <a:ext uri="{FF2B5EF4-FFF2-40B4-BE49-F238E27FC236}">
                  <a16:creationId xmlns:a16="http://schemas.microsoft.com/office/drawing/2014/main" id="{53EF98DA-4FF3-32C1-CC59-F7B9F1675F16}"/>
                </a:ext>
              </a:extLst>
            </p:cNvPr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911;g2ad1d38db0f_0_1800">
              <a:extLst>
                <a:ext uri="{FF2B5EF4-FFF2-40B4-BE49-F238E27FC236}">
                  <a16:creationId xmlns:a16="http://schemas.microsoft.com/office/drawing/2014/main" id="{3BDC4AE7-355B-1CB1-2890-A94B6C382207}"/>
                </a:ext>
              </a:extLst>
            </p:cNvPr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912;g2ad1d38db0f_0_1800">
              <a:extLst>
                <a:ext uri="{FF2B5EF4-FFF2-40B4-BE49-F238E27FC236}">
                  <a16:creationId xmlns:a16="http://schemas.microsoft.com/office/drawing/2014/main" id="{8A9253DE-AEB4-ED80-9F21-77BF0995FC68}"/>
                </a:ext>
              </a:extLst>
            </p:cNvPr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913;g2ad1d38db0f_0_1800">
              <a:extLst>
                <a:ext uri="{FF2B5EF4-FFF2-40B4-BE49-F238E27FC236}">
                  <a16:creationId xmlns:a16="http://schemas.microsoft.com/office/drawing/2014/main" id="{1539D287-793C-50F9-47DC-71C1AA71A184}"/>
                </a:ext>
              </a:extLst>
            </p:cNvPr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914;g2ad1d38db0f_0_1800">
              <a:extLst>
                <a:ext uri="{FF2B5EF4-FFF2-40B4-BE49-F238E27FC236}">
                  <a16:creationId xmlns:a16="http://schemas.microsoft.com/office/drawing/2014/main" id="{5C2E837A-FB9C-12F5-8CEA-4D429F425705}"/>
                </a:ext>
              </a:extLst>
            </p:cNvPr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915;g2ad1d38db0f_0_1800">
              <a:extLst>
                <a:ext uri="{FF2B5EF4-FFF2-40B4-BE49-F238E27FC236}">
                  <a16:creationId xmlns:a16="http://schemas.microsoft.com/office/drawing/2014/main" id="{8A8CFE75-FF7C-A661-5681-9A1B29E992F5}"/>
                </a:ext>
              </a:extLst>
            </p:cNvPr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916;g2ad1d38db0f_0_1800">
              <a:extLst>
                <a:ext uri="{FF2B5EF4-FFF2-40B4-BE49-F238E27FC236}">
                  <a16:creationId xmlns:a16="http://schemas.microsoft.com/office/drawing/2014/main" id="{C2F1969A-6513-6440-AD44-5D1C92A73A80}"/>
                </a:ext>
              </a:extLst>
            </p:cNvPr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917;g2ad1d38db0f_0_1800">
            <a:extLst>
              <a:ext uri="{FF2B5EF4-FFF2-40B4-BE49-F238E27FC236}">
                <a16:creationId xmlns:a16="http://schemas.microsoft.com/office/drawing/2014/main" id="{0093B432-865E-15F7-8B9B-7A169E7A84F3}"/>
              </a:ext>
            </a:extLst>
          </p:cNvPr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7" name="Google Shape;918;g2ad1d38db0f_0_1800">
            <a:extLst>
              <a:ext uri="{FF2B5EF4-FFF2-40B4-BE49-F238E27FC236}">
                <a16:creationId xmlns:a16="http://schemas.microsoft.com/office/drawing/2014/main" id="{D8B35AB0-3CD2-7BE3-5D88-CCDE631AEFD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919;g2ad1d38db0f_0_1800">
            <a:extLst>
              <a:ext uri="{FF2B5EF4-FFF2-40B4-BE49-F238E27FC236}">
                <a16:creationId xmlns:a16="http://schemas.microsoft.com/office/drawing/2014/main" id="{32ED782F-5308-584D-E8CE-0CBAEF7BC36B}"/>
              </a:ext>
            </a:extLst>
          </p:cNvPr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dirty="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K Nearest Neighbor</a:t>
            </a:r>
            <a:endParaRPr sz="3600" b="1" dirty="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898;g2ad1d38db0f_0_2008">
            <a:extLst>
              <a:ext uri="{FF2B5EF4-FFF2-40B4-BE49-F238E27FC236}">
                <a16:creationId xmlns:a16="http://schemas.microsoft.com/office/drawing/2014/main" id="{9FDFD20B-B242-2B61-BDDF-1523E92A937C}"/>
              </a:ext>
            </a:extLst>
          </p:cNvPr>
          <p:cNvSpPr txBox="1"/>
          <p:nvPr/>
        </p:nvSpPr>
        <p:spPr>
          <a:xfrm>
            <a:off x="359325" y="1352279"/>
            <a:ext cx="336975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" sz="140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Konsep</a:t>
            </a:r>
          </a:p>
        </p:txBody>
      </p:sp>
    </p:spTree>
    <p:extLst>
      <p:ext uri="{BB962C8B-B14F-4D97-AF65-F5344CB8AC3E}">
        <p14:creationId xmlns:p14="http://schemas.microsoft.com/office/powerpoint/2010/main" val="28139961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oogle Shape;903;g2ad1d38db0f_0_1800">
            <a:extLst>
              <a:ext uri="{FF2B5EF4-FFF2-40B4-BE49-F238E27FC236}">
                <a16:creationId xmlns:a16="http://schemas.microsoft.com/office/drawing/2014/main" id="{DF5E6D03-D4B6-3A37-481D-E9914EBFC843}"/>
              </a:ext>
            </a:extLst>
          </p:cNvPr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3" name="Google Shape;904;g2ad1d38db0f_0_1800">
              <a:extLst>
                <a:ext uri="{FF2B5EF4-FFF2-40B4-BE49-F238E27FC236}">
                  <a16:creationId xmlns:a16="http://schemas.microsoft.com/office/drawing/2014/main" id="{43EC7F79-F358-DBB3-357E-D799101FE1D0}"/>
                </a:ext>
              </a:extLst>
            </p:cNvPr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" name="Google Shape;905;g2ad1d38db0f_0_1800">
              <a:extLst>
                <a:ext uri="{FF2B5EF4-FFF2-40B4-BE49-F238E27FC236}">
                  <a16:creationId xmlns:a16="http://schemas.microsoft.com/office/drawing/2014/main" id="{259E5355-8FBA-F23B-1971-9E8E96A20D94}"/>
                </a:ext>
              </a:extLst>
            </p:cNvPr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" name="Google Shape;906;g2ad1d38db0f_0_1800">
              <a:extLst>
                <a:ext uri="{FF2B5EF4-FFF2-40B4-BE49-F238E27FC236}">
                  <a16:creationId xmlns:a16="http://schemas.microsoft.com/office/drawing/2014/main" id="{72A197D3-9E55-174F-28C4-79E54B2810EB}"/>
                </a:ext>
              </a:extLst>
            </p:cNvPr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" name="Google Shape;907;g2ad1d38db0f_0_1800">
            <a:extLst>
              <a:ext uri="{FF2B5EF4-FFF2-40B4-BE49-F238E27FC236}">
                <a16:creationId xmlns:a16="http://schemas.microsoft.com/office/drawing/2014/main" id="{42BE47B7-5BA6-0571-6CEA-3B4C1C6B9B2A}"/>
              </a:ext>
            </a:extLst>
          </p:cNvPr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7" name="Google Shape;908;g2ad1d38db0f_0_1800">
              <a:extLst>
                <a:ext uri="{FF2B5EF4-FFF2-40B4-BE49-F238E27FC236}">
                  <a16:creationId xmlns:a16="http://schemas.microsoft.com/office/drawing/2014/main" id="{09C1EEB0-58AA-95FA-1813-7509322AB13C}"/>
                </a:ext>
              </a:extLst>
            </p:cNvPr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" name="Google Shape;909;g2ad1d38db0f_0_1800">
              <a:extLst>
                <a:ext uri="{FF2B5EF4-FFF2-40B4-BE49-F238E27FC236}">
                  <a16:creationId xmlns:a16="http://schemas.microsoft.com/office/drawing/2014/main" id="{DB75CA4F-C04A-2478-FBB0-F1B3D20E5EEE}"/>
                </a:ext>
              </a:extLst>
            </p:cNvPr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" name="Google Shape;910;g2ad1d38db0f_0_1800">
              <a:extLst>
                <a:ext uri="{FF2B5EF4-FFF2-40B4-BE49-F238E27FC236}">
                  <a16:creationId xmlns:a16="http://schemas.microsoft.com/office/drawing/2014/main" id="{53EF98DA-4FF3-32C1-CC59-F7B9F1675F16}"/>
                </a:ext>
              </a:extLst>
            </p:cNvPr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" name="Google Shape;911;g2ad1d38db0f_0_1800">
              <a:extLst>
                <a:ext uri="{FF2B5EF4-FFF2-40B4-BE49-F238E27FC236}">
                  <a16:creationId xmlns:a16="http://schemas.microsoft.com/office/drawing/2014/main" id="{3BDC4AE7-355B-1CB1-2890-A94B6C382207}"/>
                </a:ext>
              </a:extLst>
            </p:cNvPr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912;g2ad1d38db0f_0_1800">
              <a:extLst>
                <a:ext uri="{FF2B5EF4-FFF2-40B4-BE49-F238E27FC236}">
                  <a16:creationId xmlns:a16="http://schemas.microsoft.com/office/drawing/2014/main" id="{8A9253DE-AEB4-ED80-9F21-77BF0995FC68}"/>
                </a:ext>
              </a:extLst>
            </p:cNvPr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913;g2ad1d38db0f_0_1800">
              <a:extLst>
                <a:ext uri="{FF2B5EF4-FFF2-40B4-BE49-F238E27FC236}">
                  <a16:creationId xmlns:a16="http://schemas.microsoft.com/office/drawing/2014/main" id="{1539D287-793C-50F9-47DC-71C1AA71A184}"/>
                </a:ext>
              </a:extLst>
            </p:cNvPr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914;g2ad1d38db0f_0_1800">
              <a:extLst>
                <a:ext uri="{FF2B5EF4-FFF2-40B4-BE49-F238E27FC236}">
                  <a16:creationId xmlns:a16="http://schemas.microsoft.com/office/drawing/2014/main" id="{5C2E837A-FB9C-12F5-8CEA-4D429F425705}"/>
                </a:ext>
              </a:extLst>
            </p:cNvPr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915;g2ad1d38db0f_0_1800">
              <a:extLst>
                <a:ext uri="{FF2B5EF4-FFF2-40B4-BE49-F238E27FC236}">
                  <a16:creationId xmlns:a16="http://schemas.microsoft.com/office/drawing/2014/main" id="{8A8CFE75-FF7C-A661-5681-9A1B29E992F5}"/>
                </a:ext>
              </a:extLst>
            </p:cNvPr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916;g2ad1d38db0f_0_1800">
              <a:extLst>
                <a:ext uri="{FF2B5EF4-FFF2-40B4-BE49-F238E27FC236}">
                  <a16:creationId xmlns:a16="http://schemas.microsoft.com/office/drawing/2014/main" id="{C2F1969A-6513-6440-AD44-5D1C92A73A80}"/>
                </a:ext>
              </a:extLst>
            </p:cNvPr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917;g2ad1d38db0f_0_1800">
            <a:extLst>
              <a:ext uri="{FF2B5EF4-FFF2-40B4-BE49-F238E27FC236}">
                <a16:creationId xmlns:a16="http://schemas.microsoft.com/office/drawing/2014/main" id="{0093B432-865E-15F7-8B9B-7A169E7A84F3}"/>
              </a:ext>
            </a:extLst>
          </p:cNvPr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7" name="Google Shape;918;g2ad1d38db0f_0_1800">
            <a:extLst>
              <a:ext uri="{FF2B5EF4-FFF2-40B4-BE49-F238E27FC236}">
                <a16:creationId xmlns:a16="http://schemas.microsoft.com/office/drawing/2014/main" id="{D8B35AB0-3CD2-7BE3-5D88-CCDE631AEFD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919;g2ad1d38db0f_0_1800">
            <a:extLst>
              <a:ext uri="{FF2B5EF4-FFF2-40B4-BE49-F238E27FC236}">
                <a16:creationId xmlns:a16="http://schemas.microsoft.com/office/drawing/2014/main" id="{32ED782F-5308-584D-E8CE-0CBAEF7BC36B}"/>
              </a:ext>
            </a:extLst>
          </p:cNvPr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dirty="0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K Nearest Neighbor</a:t>
            </a:r>
            <a:endParaRPr sz="3600" b="1" dirty="0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" name="Google Shape;898;g2ad1d38db0f_0_2008">
            <a:extLst>
              <a:ext uri="{FF2B5EF4-FFF2-40B4-BE49-F238E27FC236}">
                <a16:creationId xmlns:a16="http://schemas.microsoft.com/office/drawing/2014/main" id="{9FDFD20B-B242-2B61-BDDF-1523E92A937C}"/>
              </a:ext>
            </a:extLst>
          </p:cNvPr>
          <p:cNvSpPr txBox="1"/>
          <p:nvPr/>
        </p:nvSpPr>
        <p:spPr>
          <a:xfrm>
            <a:off x="359325" y="1352279"/>
            <a:ext cx="3369750" cy="507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9700"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</a:pPr>
            <a:r>
              <a:rPr lang="en" sz="1400" i="0" u="none" strike="noStrike" cap="none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Konsep</a:t>
            </a:r>
          </a:p>
        </p:txBody>
      </p:sp>
    </p:spTree>
    <p:extLst>
      <p:ext uri="{BB962C8B-B14F-4D97-AF65-F5344CB8AC3E}">
        <p14:creationId xmlns:p14="http://schemas.microsoft.com/office/powerpoint/2010/main" val="4511053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Google Shape;1029;p9"/>
          <p:cNvPicPr preferRelativeResize="0"/>
          <p:nvPr/>
        </p:nvPicPr>
        <p:blipFill rotWithShape="1">
          <a:blip r:embed="rId3">
            <a:alphaModFix/>
          </a:blip>
          <a:srcRect b="15604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9"/>
          <p:cNvSpPr/>
          <p:nvPr/>
        </p:nvSpPr>
        <p:spPr>
          <a:xfrm>
            <a:off x="0" y="-6900"/>
            <a:ext cx="9144000" cy="5157300"/>
          </a:xfrm>
          <a:prstGeom prst="rect">
            <a:avLst/>
          </a:prstGeom>
          <a:solidFill>
            <a:srgbClr val="18919B">
              <a:alpha val="7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9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032" name="Google Shape;1032;p9"/>
          <p:cNvPicPr preferRelativeResize="0"/>
          <p:nvPr/>
        </p:nvPicPr>
        <p:blipFill rotWithShape="1">
          <a:blip r:embed="rId4">
            <a:alphaModFix/>
          </a:blip>
          <a:srcRect l="20890" t="40502" r="19610" b="36591"/>
          <a:stretch/>
        </p:blipFill>
        <p:spPr>
          <a:xfrm>
            <a:off x="8333975" y="4803800"/>
            <a:ext cx="682624" cy="262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9"/>
          <p:cNvSpPr txBox="1"/>
          <p:nvPr/>
        </p:nvSpPr>
        <p:spPr>
          <a:xfrm>
            <a:off x="359325" y="1494300"/>
            <a:ext cx="80619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6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Thank You!</a:t>
            </a:r>
            <a:endParaRPr sz="64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4" name="Google Shape;1034;p9"/>
          <p:cNvSpPr txBox="1"/>
          <p:nvPr/>
        </p:nvSpPr>
        <p:spPr>
          <a:xfrm>
            <a:off x="435525" y="2654075"/>
            <a:ext cx="7765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Let’s learn more in the next video</a:t>
            </a: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0558732-B205-5F7C-AE6D-10CEDCD7FE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00" r="41466"/>
          <a:stretch/>
        </p:blipFill>
        <p:spPr>
          <a:xfrm>
            <a:off x="1328928" y="963352"/>
            <a:ext cx="5352288" cy="321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6172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" name="Google Shape;132;g2ad1d38db0f_0_859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133" name="Google Shape;133;g2ad1d38db0f_0_859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g2ad1d38db0f_0_859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g2ad1d38db0f_0_859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6" name="Google Shape;136;g2ad1d38db0f_0_859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137" name="Google Shape;137;g2ad1d38db0f_0_859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g2ad1d38db0f_0_859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g2ad1d38db0f_0_859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g2ad1d38db0f_0_859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g2ad1d38db0f_0_859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g2ad1d38db0f_0_859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g2ad1d38db0f_0_859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g2ad1d38db0f_0_859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g2ad1d38db0f_0_859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6" name="Google Shape;146;g2ad1d38db0f_0_859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47" name="Google Shape;147;g2ad1d38db0f_0_8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2ad1d38db0f_0_859"/>
          <p:cNvSpPr txBox="1"/>
          <p:nvPr/>
        </p:nvSpPr>
        <p:spPr>
          <a:xfrm>
            <a:off x="359325" y="164275"/>
            <a:ext cx="78846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Menghubungkan Google Drive ke Google Collaboratory</a:t>
            </a:r>
            <a:endParaRPr sz="3600" b="1" i="0" u="none" strike="noStrike" cap="non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9" name="Google Shape;149;g2ad1d38db0f_0_859"/>
          <p:cNvSpPr txBox="1"/>
          <p:nvPr/>
        </p:nvSpPr>
        <p:spPr>
          <a:xfrm>
            <a:off x="441300" y="1737725"/>
            <a:ext cx="43206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AutoNum type="arabicPeriod"/>
            </a:pPr>
            <a:r>
              <a:rPr lang="en" sz="2000" dirty="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Menjalankan kode di bawah ini </a:t>
            </a:r>
            <a:endParaRPr sz="2000" dirty="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from google.colab import drive drive.mount('/content/gdrive') </a:t>
            </a:r>
            <a:endParaRPr sz="2000" b="1" dirty="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Roboto"/>
              <a:buAutoNum type="arabicPeriod"/>
            </a:pPr>
            <a:r>
              <a:rPr lang="en" sz="2000" dirty="0">
                <a:solidFill>
                  <a:srgbClr val="00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Pop up izin akses ke google drive akan muncul, lalu pilih izinkan.</a:t>
            </a:r>
            <a:endParaRPr sz="2000" dirty="0">
              <a:solidFill>
                <a:srgbClr val="000000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0" name="Google Shape;150;g2ad1d38db0f_0_859"/>
          <p:cNvPicPr preferRelativeResize="0"/>
          <p:nvPr/>
        </p:nvPicPr>
        <p:blipFill rotWithShape="1">
          <a:blip r:embed="rId4">
            <a:alphaModFix/>
          </a:blip>
          <a:srcRect r="4852"/>
          <a:stretch/>
        </p:blipFill>
        <p:spPr>
          <a:xfrm>
            <a:off x="4762000" y="1630000"/>
            <a:ext cx="3940675" cy="259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C53EED-E608-FD6D-EC61-5C9E5899DC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20" r="41333"/>
          <a:stretch/>
        </p:blipFill>
        <p:spPr>
          <a:xfrm>
            <a:off x="1170432" y="792479"/>
            <a:ext cx="5364480" cy="324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95558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7E321C-9236-21CE-8AB8-ECCFD2307EE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79" r="41333"/>
          <a:stretch/>
        </p:blipFill>
        <p:spPr>
          <a:xfrm>
            <a:off x="1194816" y="804671"/>
            <a:ext cx="5364480" cy="325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4422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EC18D0-9204-D34D-57CD-DC235025BC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520" r="41200"/>
          <a:stretch/>
        </p:blipFill>
        <p:spPr>
          <a:xfrm>
            <a:off x="987552" y="438911"/>
            <a:ext cx="7046976" cy="4248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173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F5499D-4F1D-0062-FE65-320EF9D754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470" r="41389"/>
          <a:stretch/>
        </p:blipFill>
        <p:spPr>
          <a:xfrm>
            <a:off x="1714500" y="761999"/>
            <a:ext cx="5359400" cy="320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8722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409789-7B7C-2E3E-F580-37A18181D0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533" r="41111"/>
          <a:stretch/>
        </p:blipFill>
        <p:spPr>
          <a:xfrm>
            <a:off x="977899" y="355599"/>
            <a:ext cx="7531313" cy="4432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3559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7FAFDB3-52D3-4229-BA79-EC46B389D7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115" r="41528"/>
          <a:stretch/>
        </p:blipFill>
        <p:spPr>
          <a:xfrm>
            <a:off x="596900" y="254381"/>
            <a:ext cx="7696200" cy="463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72441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8D9BE0-8289-9ADA-F02E-5CF55D7BD2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688" r="41528"/>
          <a:stretch/>
        </p:blipFill>
        <p:spPr>
          <a:xfrm>
            <a:off x="1231900" y="863599"/>
            <a:ext cx="5346700" cy="287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257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g2ad1d38db0f_0_884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156" name="Google Shape;156;g2ad1d38db0f_0_884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g2ad1d38db0f_0_884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g2ad1d38db0f_0_884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9" name="Google Shape;159;g2ad1d38db0f_0_884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160" name="Google Shape;160;g2ad1d38db0f_0_884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g2ad1d38db0f_0_884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g2ad1d38db0f_0_884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g2ad1d38db0f_0_884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g2ad1d38db0f_0_884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g2ad1d38db0f_0_884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g2ad1d38db0f_0_884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g2ad1d38db0f_0_884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g2ad1d38db0f_0_884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9" name="Google Shape;169;g2ad1d38db0f_0_884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70" name="Google Shape;170;g2ad1d38db0f_0_8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g2ad1d38db0f_0_884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Import Module</a:t>
            </a:r>
            <a:endParaRPr sz="3600" b="1" i="0" u="none" strike="noStrike" cap="non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g2ad1d38db0f_0_884"/>
          <p:cNvSpPr txBox="1"/>
          <p:nvPr/>
        </p:nvSpPr>
        <p:spPr>
          <a:xfrm>
            <a:off x="359325" y="903175"/>
            <a:ext cx="7407300" cy="24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Module merupakan sekumpulan </a:t>
            </a:r>
            <a:r>
              <a:rPr lang="en" sz="1300" i="1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function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yang dibangun dengan tujuan tertentu untuk membantu proses dalam melakukan pemrograman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100" b="1">
                <a:solidFill>
                  <a:srgbClr val="3F3F3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import pandas as pd </a:t>
            </a:r>
            <a:endParaRPr sz="1100" b="1">
              <a:solidFill>
                <a:srgbClr val="3F3F3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100" b="1">
                <a:solidFill>
                  <a:srgbClr val="3F3F3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import numpy as np </a:t>
            </a:r>
            <a:endParaRPr sz="1100" b="1">
              <a:solidFill>
                <a:srgbClr val="3F3F3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100" b="1">
                <a:solidFill>
                  <a:srgbClr val="3F3F3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import matplotlib.pyplot as plt </a:t>
            </a:r>
            <a:endParaRPr sz="1100" b="1">
              <a:solidFill>
                <a:srgbClr val="3F3F3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100" b="1">
                <a:solidFill>
                  <a:srgbClr val="3F3F3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import seaborn as sns </a:t>
            </a:r>
            <a:endParaRPr sz="1100" b="1">
              <a:solidFill>
                <a:srgbClr val="3F3F3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100" b="1">
                <a:solidFill>
                  <a:srgbClr val="3F3F3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import os</a:t>
            </a:r>
            <a:endParaRPr sz="1100" b="1">
              <a:solidFill>
                <a:srgbClr val="3F3F3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100" b="1">
                <a:solidFill>
                  <a:srgbClr val="3F3F3F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os.chdir(“content/gdrive/MyDrive/{lokasi folder}</a:t>
            </a:r>
            <a:endParaRPr sz="1100" b="1">
              <a:solidFill>
                <a:srgbClr val="3F3F3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100" b="1">
              <a:solidFill>
                <a:srgbClr val="3F3F3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Jalankan program di atas agar Google Collab terhubung  dengan folder tempat kita ingin bekerja</a:t>
            </a:r>
            <a:endParaRPr sz="1100" b="1">
              <a:solidFill>
                <a:srgbClr val="3F3F3F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3" name="Google Shape;173;g2ad1d38db0f_0_884"/>
          <p:cNvPicPr preferRelativeResize="0"/>
          <p:nvPr/>
        </p:nvPicPr>
        <p:blipFill rotWithShape="1">
          <a:blip r:embed="rId4">
            <a:alphaModFix/>
          </a:blip>
          <a:srcRect t="11418"/>
          <a:stretch/>
        </p:blipFill>
        <p:spPr>
          <a:xfrm>
            <a:off x="446125" y="3411100"/>
            <a:ext cx="4061076" cy="7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8" name="Google Shape;178;g2ad1d38db0f_0_956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179" name="Google Shape;179;g2ad1d38db0f_0_956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g2ad1d38db0f_0_956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g2ad1d38db0f_0_956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" name="Google Shape;182;g2ad1d38db0f_0_956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183" name="Google Shape;183;g2ad1d38db0f_0_956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g2ad1d38db0f_0_956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g2ad1d38db0f_0_956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g2ad1d38db0f_0_956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g2ad1d38db0f_0_956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g2ad1d38db0f_0_956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g2ad1d38db0f_0_956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g2ad1d38db0f_0_956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g2ad1d38db0f_0_956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2" name="Google Shape;192;g2ad1d38db0f_0_956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93" name="Google Shape;193;g2ad1d38db0f_0_9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g2ad1d38db0f_0_956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File Format</a:t>
            </a:r>
            <a:endParaRPr sz="3600" b="1" i="0" u="none" strike="noStrike" cap="non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5" name="Google Shape;195;g2ad1d38db0f_0_956"/>
          <p:cNvSpPr txBox="1"/>
          <p:nvPr/>
        </p:nvSpPr>
        <p:spPr>
          <a:xfrm>
            <a:off x="359325" y="903175"/>
            <a:ext cx="7271700" cy="15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Beberapa format file yang sering digunakan dalam analisis data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Excel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CSV (Comma separated value)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JSON (Javascript Object Notation)</a:t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marR="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Roboto"/>
              <a:buAutoNum type="arabicPeriod"/>
            </a:pPr>
            <a:r>
              <a:rPr lang="en" sz="16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XML </a:t>
            </a:r>
            <a:endParaRPr sz="16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6" name="Google Shape;196;g2ad1d38db0f_0_9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0150" y="2524750"/>
            <a:ext cx="1933693" cy="173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g2ad1d38db0f_0_956"/>
          <p:cNvPicPr preferRelativeResize="0"/>
          <p:nvPr/>
        </p:nvPicPr>
        <p:blipFill rotWithShape="1">
          <a:blip r:embed="rId5">
            <a:alphaModFix/>
          </a:blip>
          <a:srcRect l="2030" t="10714" r="4415" b="7492"/>
          <a:stretch/>
        </p:blipFill>
        <p:spPr>
          <a:xfrm>
            <a:off x="3443000" y="2564463"/>
            <a:ext cx="1772425" cy="165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g2ad1d38db0f_0_9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7345" y="2524750"/>
            <a:ext cx="2151255" cy="17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2ad1d38db0f_0_956"/>
          <p:cNvSpPr txBox="1"/>
          <p:nvPr/>
        </p:nvSpPr>
        <p:spPr>
          <a:xfrm>
            <a:off x="1080100" y="4318525"/>
            <a:ext cx="193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D778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XML</a:t>
            </a:r>
            <a:endParaRPr sz="1200" b="1">
              <a:solidFill>
                <a:srgbClr val="0D7780"/>
              </a:solidFill>
            </a:endParaRPr>
          </a:p>
        </p:txBody>
      </p:sp>
      <p:sp>
        <p:nvSpPr>
          <p:cNvPr id="200" name="Google Shape;200;g2ad1d38db0f_0_956"/>
          <p:cNvSpPr txBox="1"/>
          <p:nvPr/>
        </p:nvSpPr>
        <p:spPr>
          <a:xfrm>
            <a:off x="3334725" y="4280813"/>
            <a:ext cx="193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D778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CSV</a:t>
            </a:r>
            <a:endParaRPr sz="1200" b="1">
              <a:solidFill>
                <a:srgbClr val="0D7780"/>
              </a:solidFill>
            </a:endParaRPr>
          </a:p>
        </p:txBody>
      </p:sp>
      <p:sp>
        <p:nvSpPr>
          <p:cNvPr id="201" name="Google Shape;201;g2ad1d38db0f_0_956"/>
          <p:cNvSpPr txBox="1"/>
          <p:nvPr/>
        </p:nvSpPr>
        <p:spPr>
          <a:xfrm>
            <a:off x="5876075" y="4318513"/>
            <a:ext cx="193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D7780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JSON</a:t>
            </a:r>
            <a:endParaRPr sz="1200" b="1">
              <a:solidFill>
                <a:srgbClr val="0D778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6" name="Google Shape;206;g2ad1d38db0f_0_1033"/>
          <p:cNvGrpSpPr/>
          <p:nvPr/>
        </p:nvGrpSpPr>
        <p:grpSpPr>
          <a:xfrm>
            <a:off x="3854590" y="4740701"/>
            <a:ext cx="1434817" cy="389011"/>
            <a:chOff x="3248325" y="4588800"/>
            <a:chExt cx="2045939" cy="554700"/>
          </a:xfrm>
        </p:grpSpPr>
        <p:sp>
          <p:nvSpPr>
            <p:cNvPr id="207" name="Google Shape;207;g2ad1d38db0f_0_1033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g2ad1d38db0f_0_1033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g2ad1d38db0f_0_1033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0" name="Google Shape;210;g2ad1d38db0f_0_1033"/>
          <p:cNvGrpSpPr/>
          <p:nvPr/>
        </p:nvGrpSpPr>
        <p:grpSpPr>
          <a:xfrm>
            <a:off x="8325085" y="65156"/>
            <a:ext cx="763768" cy="752531"/>
            <a:chOff x="695950" y="3458000"/>
            <a:chExt cx="966550" cy="952450"/>
          </a:xfrm>
        </p:grpSpPr>
        <p:sp>
          <p:nvSpPr>
            <p:cNvPr id="211" name="Google Shape;211;g2ad1d38db0f_0_1033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g2ad1d38db0f_0_1033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g2ad1d38db0f_0_1033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g2ad1d38db0f_0_1033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g2ad1d38db0f_0_1033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g2ad1d38db0f_0_1033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g2ad1d38db0f_0_1033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g2ad1d38db0f_0_1033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g2ad1d38db0f_0_1033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0" name="Google Shape;220;g2ad1d38db0f_0_1033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221" name="Google Shape;221;g2ad1d38db0f_0_10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g2ad1d38db0f_0_1033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Import Data</a:t>
            </a:r>
            <a:endParaRPr sz="3600" b="1" i="0" u="none" strike="noStrike" cap="non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g2ad1d38db0f_0_1033"/>
          <p:cNvSpPr txBox="1"/>
          <p:nvPr/>
        </p:nvSpPr>
        <p:spPr>
          <a:xfrm>
            <a:off x="913725" y="2340900"/>
            <a:ext cx="1803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Nama Variabel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4" name="Google Shape;224;g2ad1d38db0f_0_1033"/>
          <p:cNvPicPr preferRelativeResize="0"/>
          <p:nvPr/>
        </p:nvPicPr>
        <p:blipFill rotWithShape="1">
          <a:blip r:embed="rId4">
            <a:alphaModFix/>
          </a:blip>
          <a:srcRect l="2875" t="40908" r="8660"/>
          <a:stretch/>
        </p:blipFill>
        <p:spPr>
          <a:xfrm>
            <a:off x="913725" y="1441450"/>
            <a:ext cx="7316575" cy="55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2ad1d38db0f_0_1033"/>
          <p:cNvSpPr txBox="1"/>
          <p:nvPr/>
        </p:nvSpPr>
        <p:spPr>
          <a:xfrm>
            <a:off x="3126825" y="2340900"/>
            <a:ext cx="1803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Nama Variabel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g2ad1d38db0f_0_1033"/>
          <p:cNvSpPr txBox="1"/>
          <p:nvPr/>
        </p:nvSpPr>
        <p:spPr>
          <a:xfrm>
            <a:off x="5764975" y="2364000"/>
            <a:ext cx="1803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500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Nama Variabel</a:t>
            </a:r>
            <a:endParaRPr sz="1500" b="0" i="0" u="none" strike="noStrike" cap="none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27" name="Google Shape;227;g2ad1d38db0f_0_1033"/>
          <p:cNvCxnSpPr/>
          <p:nvPr/>
        </p:nvCxnSpPr>
        <p:spPr>
          <a:xfrm>
            <a:off x="1815225" y="1995100"/>
            <a:ext cx="0" cy="453300"/>
          </a:xfrm>
          <a:prstGeom prst="straightConnector1">
            <a:avLst/>
          </a:prstGeom>
          <a:noFill/>
          <a:ln w="19050" cap="flat" cmpd="sng">
            <a:solidFill>
              <a:srgbClr val="3F3F3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8" name="Google Shape;228;g2ad1d38db0f_0_1033"/>
          <p:cNvCxnSpPr/>
          <p:nvPr/>
        </p:nvCxnSpPr>
        <p:spPr>
          <a:xfrm>
            <a:off x="4028325" y="1995100"/>
            <a:ext cx="0" cy="453300"/>
          </a:xfrm>
          <a:prstGeom prst="straightConnector1">
            <a:avLst/>
          </a:prstGeom>
          <a:noFill/>
          <a:ln w="19050" cap="flat" cmpd="sng">
            <a:solidFill>
              <a:srgbClr val="3F3F3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" name="Google Shape;229;g2ad1d38db0f_0_1033"/>
          <p:cNvCxnSpPr/>
          <p:nvPr/>
        </p:nvCxnSpPr>
        <p:spPr>
          <a:xfrm>
            <a:off x="6666475" y="1995100"/>
            <a:ext cx="0" cy="453300"/>
          </a:xfrm>
          <a:prstGeom prst="straightConnector1">
            <a:avLst/>
          </a:prstGeom>
          <a:noFill/>
          <a:ln w="19050" cap="flat" cmpd="sng">
            <a:solidFill>
              <a:srgbClr val="3F3F3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0" name="Google Shape;230;g2ad1d38db0f_0_1033"/>
          <p:cNvSpPr/>
          <p:nvPr/>
        </p:nvSpPr>
        <p:spPr>
          <a:xfrm>
            <a:off x="913725" y="1441375"/>
            <a:ext cx="1901700" cy="553800"/>
          </a:xfrm>
          <a:prstGeom prst="rect">
            <a:avLst/>
          </a:prstGeom>
          <a:noFill/>
          <a:ln w="38100" cap="flat" cmpd="sng">
            <a:solidFill>
              <a:srgbClr val="0A5F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2ad1d38db0f_0_1033"/>
          <p:cNvSpPr/>
          <p:nvPr/>
        </p:nvSpPr>
        <p:spPr>
          <a:xfrm>
            <a:off x="3077475" y="1441375"/>
            <a:ext cx="1692300" cy="553800"/>
          </a:xfrm>
          <a:prstGeom prst="rect">
            <a:avLst/>
          </a:prstGeom>
          <a:noFill/>
          <a:ln w="38100" cap="flat" cmpd="sng">
            <a:solidFill>
              <a:srgbClr val="0A5F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g2ad1d38db0f_0_1033"/>
          <p:cNvSpPr/>
          <p:nvPr/>
        </p:nvSpPr>
        <p:spPr>
          <a:xfrm>
            <a:off x="4871975" y="1441375"/>
            <a:ext cx="3102600" cy="553800"/>
          </a:xfrm>
          <a:prstGeom prst="rect">
            <a:avLst/>
          </a:prstGeom>
          <a:noFill/>
          <a:ln w="38100" cap="flat" cmpd="sng">
            <a:solidFill>
              <a:srgbClr val="0A5F6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1359</Words>
  <Application>Microsoft Office PowerPoint</Application>
  <PresentationFormat>On-screen Show (16:9)</PresentationFormat>
  <Paragraphs>450</Paragraphs>
  <Slides>66</Slides>
  <Notes>47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Arial</vt:lpstr>
      <vt:lpstr>Roboto</vt:lpstr>
      <vt:lpstr>Raleway</vt:lpstr>
      <vt:lpstr>Caveat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David</dc:creator>
  <cp:lastModifiedBy>Daniel David</cp:lastModifiedBy>
  <cp:revision>8</cp:revision>
  <dcterms:modified xsi:type="dcterms:W3CDTF">2024-01-25T09:06:35Z</dcterms:modified>
</cp:coreProperties>
</file>